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41"/>
  </p:notesMasterIdLst>
  <p:handoutMasterIdLst>
    <p:handoutMasterId r:id="rId42"/>
  </p:handoutMasterIdLst>
  <p:sldIdLst>
    <p:sldId id="304" r:id="rId4"/>
    <p:sldId id="318" r:id="rId5"/>
    <p:sldId id="319" r:id="rId6"/>
    <p:sldId id="320" r:id="rId7"/>
    <p:sldId id="321" r:id="rId8"/>
    <p:sldId id="323" r:id="rId9"/>
    <p:sldId id="324" r:id="rId10"/>
    <p:sldId id="325" r:id="rId11"/>
    <p:sldId id="328" r:id="rId12"/>
    <p:sldId id="329" r:id="rId13"/>
    <p:sldId id="330" r:id="rId14"/>
    <p:sldId id="331" r:id="rId15"/>
    <p:sldId id="332" r:id="rId16"/>
    <p:sldId id="333" r:id="rId17"/>
    <p:sldId id="360" r:id="rId18"/>
    <p:sldId id="361" r:id="rId19"/>
    <p:sldId id="362" r:id="rId20"/>
    <p:sldId id="363" r:id="rId21"/>
    <p:sldId id="364" r:id="rId22"/>
    <p:sldId id="365" r:id="rId23"/>
    <p:sldId id="334" r:id="rId24"/>
    <p:sldId id="335" r:id="rId25"/>
    <p:sldId id="336" r:id="rId26"/>
    <p:sldId id="337" r:id="rId27"/>
    <p:sldId id="358" r:id="rId28"/>
    <p:sldId id="344" r:id="rId29"/>
    <p:sldId id="345" r:id="rId30"/>
    <p:sldId id="346" r:id="rId31"/>
    <p:sldId id="347" r:id="rId32"/>
    <p:sldId id="348" r:id="rId33"/>
    <p:sldId id="349" r:id="rId34"/>
    <p:sldId id="350" r:id="rId35"/>
    <p:sldId id="352" r:id="rId36"/>
    <p:sldId id="353" r:id="rId37"/>
    <p:sldId id="354" r:id="rId38"/>
    <p:sldId id="355" r:id="rId39"/>
    <p:sldId id="356" r:id="rId40"/>
  </p:sldIdLst>
  <p:sldSz cx="9144000" cy="6858000" type="screen4x3"/>
  <p:notesSz cx="7315200" cy="9601200"/>
  <p:custDataLst>
    <p:tags r:id="rId4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7A00"/>
    <a:srgbClr val="970035"/>
    <a:srgbClr val="C60C30"/>
    <a:srgbClr val="EAEAEA"/>
    <a:srgbClr val="DBCEAC"/>
    <a:srgbClr val="3CB6CE"/>
    <a:srgbClr val="B6BF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3" autoAdjust="0"/>
    <p:restoredTop sz="83243" autoAdjust="0"/>
  </p:normalViewPr>
  <p:slideViewPr>
    <p:cSldViewPr snapToGrid="0">
      <p:cViewPr varScale="1">
        <p:scale>
          <a:sx n="58" d="100"/>
          <a:sy n="58" d="100"/>
        </p:scale>
        <p:origin x="1272" y="60"/>
      </p:cViewPr>
      <p:guideLst>
        <p:guide orient="horz" pos="1534"/>
        <p:guide orient="horz" pos="660"/>
        <p:guide pos="2015"/>
        <p:guide pos="3907"/>
        <p:guide pos="306"/>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76" d="100"/>
          <a:sy n="76" d="100"/>
        </p:scale>
        <p:origin x="198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gs" Target="tags/tag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3057993" y="1"/>
            <a:ext cx="3443991"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defTabSz="958287">
              <a:defRPr sz="1200">
                <a:latin typeface="Arial" charset="0"/>
              </a:defRPr>
            </a:lvl1pPr>
          </a:lstStyle>
          <a:p>
            <a:pPr>
              <a:defRPr/>
            </a:pPr>
            <a:endParaRPr lang="en-US"/>
          </a:p>
        </p:txBody>
      </p:sp>
      <p:sp>
        <p:nvSpPr>
          <p:cNvPr id="55299" name="Rectangle 3"/>
          <p:cNvSpPr>
            <a:spLocks noGrp="1" noChangeArrowheads="1"/>
          </p:cNvSpPr>
          <p:nvPr>
            <p:ph type="dt" sz="quarter" idx="1"/>
          </p:nvPr>
        </p:nvSpPr>
        <p:spPr bwMode="auto">
          <a:xfrm>
            <a:off x="6146800" y="1"/>
            <a:ext cx="1167151"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algn="r" defTabSz="958287">
              <a:defRPr sz="1200">
                <a:latin typeface="Arial" charset="0"/>
              </a:defRPr>
            </a:lvl1pPr>
          </a:lstStyle>
          <a:p>
            <a:pPr>
              <a:defRPr/>
            </a:pPr>
            <a:fld id="{2D0BEC2D-94EB-4C75-89CE-F800DB58FFC0}" type="datetime1">
              <a:rPr lang="en-US"/>
              <a:pPr>
                <a:defRPr/>
              </a:pPr>
              <a:t>4/28/2021</a:t>
            </a:fld>
            <a:endParaRPr lang="en-US" dirty="0"/>
          </a:p>
        </p:txBody>
      </p:sp>
      <p:sp>
        <p:nvSpPr>
          <p:cNvPr id="55301" name="Rectangle 5"/>
          <p:cNvSpPr>
            <a:spLocks noGrp="1" noChangeArrowheads="1"/>
          </p:cNvSpPr>
          <p:nvPr>
            <p:ph type="sldNum" sz="quarter" idx="3"/>
          </p:nvPr>
        </p:nvSpPr>
        <p:spPr bwMode="auto">
          <a:xfrm>
            <a:off x="4143532" y="9118531"/>
            <a:ext cx="3170420"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algn="r" defTabSz="958287">
              <a:defRPr sz="12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1" y="10872"/>
            <a:ext cx="2956810" cy="465328"/>
          </a:xfrm>
          <a:prstGeom prst="rect">
            <a:avLst/>
          </a:prstGeom>
          <a:noFill/>
        </p:spPr>
        <p:txBody>
          <a:bodyPr lIns="95069" tIns="47534" rIns="95069" bIns="47534">
            <a:spAutoFit/>
          </a:bodyPr>
          <a:lstStyle/>
          <a:p>
            <a:pPr>
              <a:defRPr/>
            </a:pPr>
            <a:r>
              <a:rPr lang="en-US" sz="1200" spc="312"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3169171"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defTabSz="958287">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4143532" y="1"/>
            <a:ext cx="3170420"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algn="r" defTabSz="958287">
              <a:defRPr sz="1200">
                <a:latin typeface="Arial" charset="0"/>
              </a:defRPr>
            </a:lvl1pPr>
          </a:lstStyle>
          <a:p>
            <a:pPr>
              <a:defRPr/>
            </a:pPr>
            <a:fld id="{4A74AFC3-7EDC-4454-91FD-92683BE72F90}" type="datetime1">
              <a:rPr lang="en-US"/>
              <a:pPr>
                <a:defRPr/>
              </a:pPr>
              <a:t>4/28/2021</a:t>
            </a:fld>
            <a:endParaRPr lang="en-US"/>
          </a:p>
        </p:txBody>
      </p:sp>
      <p:sp>
        <p:nvSpPr>
          <p:cNvPr id="9220" name="Rectangle 4"/>
          <p:cNvSpPr>
            <a:spLocks noGrp="1" noRot="1" noChangeAspect="1" noChangeArrowheads="1" noTextEdit="1"/>
          </p:cNvSpPr>
          <p:nvPr>
            <p:ph type="sldImg" idx="2"/>
          </p:nvPr>
        </p:nvSpPr>
        <p:spPr bwMode="auto">
          <a:xfrm>
            <a:off x="1260475" y="720725"/>
            <a:ext cx="4799013"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32020" y="4561440"/>
            <a:ext cx="5851160" cy="431793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118531"/>
            <a:ext cx="3169171"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defTabSz="958287">
              <a:defRPr sz="12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4143532" y="9118531"/>
            <a:ext cx="3170420"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algn="r" defTabSz="958287">
              <a:defRPr sz="12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4/28/2021</a:t>
            </a:fld>
            <a:endParaRPr lang="en-US" altLang="en-US"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1</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885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4"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01914" y="903116"/>
            <a:ext cx="7772400" cy="480131"/>
          </a:xfrm>
        </p:spPr>
        <p:txBody>
          <a:bodyPr/>
          <a:lstStyle>
            <a:lvl1pPr>
              <a:defRPr sz="2800">
                <a:latin typeface="Lucida Sans"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01914" y="1543943"/>
            <a:ext cx="7772400" cy="1954894"/>
          </a:xfrm>
        </p:spPr>
        <p:txBody>
          <a:bodyPr/>
          <a:lstStyle>
            <a:lvl1pPr marL="344488" indent="-179388">
              <a:spcBef>
                <a:spcPts val="1200"/>
              </a:spcBef>
              <a:buSzPct val="100000"/>
              <a:buFont typeface="Arial" pitchFamily="34" charset="0"/>
              <a:buChar char="•"/>
              <a:defRPr sz="2600" b="0"/>
            </a:lvl1pPr>
            <a:lvl2pPr marL="509588" indent="-165100">
              <a:spcBef>
                <a:spcPts val="400"/>
              </a:spcBef>
              <a:buSzPct val="75000"/>
              <a:buFont typeface="Wingdings" pitchFamily="2" charset="2"/>
              <a:buChar char="§"/>
              <a:defRPr sz="2400"/>
            </a:lvl2pPr>
            <a:lvl3pPr marL="688975" indent="-179388">
              <a:spcBef>
                <a:spcPts val="400"/>
              </a:spcBef>
              <a:buSzPct val="100000"/>
              <a:buFont typeface="Lucida Sans" pitchFamily="34" charset="0"/>
              <a:buChar char="–"/>
              <a:defRPr/>
            </a:lvl3pPr>
            <a:lvl4pPr marL="914400" indent="-165100">
              <a:spcBef>
                <a:spcPts val="400"/>
              </a:spcBef>
              <a:buSzPct val="100000"/>
              <a:buFont typeface="Arial" pitchFamily="34" charset="0"/>
              <a:buChar char="•"/>
              <a:defRPr lang="en-US" sz="2000" dirty="0" smtClean="0">
                <a:solidFill>
                  <a:schemeClr val="bg2"/>
                </a:solidFill>
                <a:latin typeface="Lucida Sans" pitchFamily="34" charset="0"/>
              </a:defRPr>
            </a:lvl4pPr>
            <a:lvl5pPr marL="1079500" indent="-165100">
              <a:spcBef>
                <a:spcPts val="400"/>
              </a:spcBef>
              <a:buSzPct val="100000"/>
              <a:buFont typeface="Arial" pitchFamily="34" charset="0"/>
              <a:buChar char="•"/>
              <a:defRPr lang="en-US" sz="2000" dirty="0">
                <a:solidFill>
                  <a:schemeClr val="bg2"/>
                </a:solidFill>
                <a:latin typeface="Lucida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164928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9517725"/>
      </p:ext>
    </p:extLst>
  </p:cSld>
  <p:clrMapOvr>
    <a:masterClrMapping/>
  </p:clrMapOvr>
  <p:transition>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Tree>
    <p:extLst>
      <p:ext uri="{BB962C8B-B14F-4D97-AF65-F5344CB8AC3E}">
        <p14:creationId xmlns:p14="http://schemas.microsoft.com/office/powerpoint/2010/main" val="4060176702"/>
      </p:ext>
    </p:extLst>
  </p:cSld>
  <p:clrMapOvr>
    <a:masterClrMapping/>
  </p:clrMapOvr>
  <p:transition>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4191011"/>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4" r:id="rId10"/>
    <p:sldLayoutId id="2147484125" r:id="rId11"/>
    <p:sldLayoutId id="2147484126" r:id="rId12"/>
    <p:sldLayoutId id="2147484127" r:id="rId13"/>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9"/>
          <p:cNvSpPr txBox="1">
            <a:spLocks noChangeArrowheads="1"/>
          </p:cNvSpPr>
          <p:nvPr/>
        </p:nvSpPr>
        <p:spPr>
          <a:xfrm>
            <a:off x="5281934" y="2381698"/>
            <a:ext cx="3348262" cy="1275901"/>
          </a:xfrm>
          <a:prstGeom prst="rect">
            <a:avLst/>
          </a:prstGeom>
        </p:spPr>
        <p:txBody>
          <a:bodyPr/>
          <a:lstStyle/>
          <a:p>
            <a:pPr algn="ctr">
              <a:lnSpc>
                <a:spcPct val="90000"/>
              </a:lnSpc>
              <a:defRPr/>
            </a:pPr>
            <a:r>
              <a:rPr lang="en-US" sz="3600" b="1" kern="0" dirty="0" smtClean="0">
                <a:solidFill>
                  <a:schemeClr val="bg2">
                    <a:lumMod val="95000"/>
                    <a:lumOff val="5000"/>
                  </a:schemeClr>
                </a:solidFill>
                <a:latin typeface="StoneSans" pitchFamily="34" charset="0"/>
              </a:rPr>
              <a:t>Supervisor as Leader </a:t>
            </a:r>
            <a:endParaRPr lang="en-US" sz="3600" b="1" kern="0" dirty="0">
              <a:solidFill>
                <a:schemeClr val="bg2">
                  <a:lumMod val="95000"/>
                  <a:lumOff val="5000"/>
                </a:schemeClr>
              </a:solidFill>
              <a:latin typeface="StoneSans" pitchFamily="34" charset="0"/>
            </a:endParaRPr>
          </a:p>
        </p:txBody>
      </p:sp>
      <p:sp>
        <p:nvSpPr>
          <p:cNvPr id="13" name="Rectangle 20"/>
          <p:cNvSpPr txBox="1">
            <a:spLocks noChangeArrowheads="1"/>
          </p:cNvSpPr>
          <p:nvPr/>
        </p:nvSpPr>
        <p:spPr>
          <a:xfrm>
            <a:off x="1967204" y="5720881"/>
            <a:ext cx="1716744" cy="360615"/>
          </a:xfrm>
          <a:prstGeom prst="rect">
            <a:avLst/>
          </a:prstGeom>
        </p:spPr>
        <p:txBody>
          <a:bodyPr/>
          <a:lstStyle/>
          <a:p>
            <a:pPr marL="165100" indent="-165100" algn="ctr">
              <a:spcBef>
                <a:spcPct val="25000"/>
              </a:spcBef>
              <a:buClr>
                <a:srgbClr val="C60C30"/>
              </a:buClr>
              <a:buSzPct val="100000"/>
              <a:buFont typeface="Arial" charset="0"/>
              <a:buNone/>
              <a:defRPr/>
            </a:pPr>
            <a:r>
              <a:rPr lang="en-US" sz="1600" kern="0" dirty="0" smtClean="0">
                <a:solidFill>
                  <a:schemeClr val="bg2">
                    <a:lumMod val="75000"/>
                    <a:lumOff val="25000"/>
                  </a:schemeClr>
                </a:solidFill>
                <a:latin typeface="StoneSans" pitchFamily="34" charset="0"/>
              </a:rPr>
              <a:t>April 2021</a:t>
            </a:r>
            <a:endParaRPr lang="en-US" kern="0" dirty="0">
              <a:solidFill>
                <a:schemeClr val="bg2">
                  <a:lumMod val="75000"/>
                  <a:lumOff val="25000"/>
                </a:schemeClr>
              </a:solidFill>
              <a:latin typeface="StoneSans" pitchFamily="34" charset="0"/>
            </a:endParaRPr>
          </a:p>
        </p:txBody>
      </p:sp>
      <p:cxnSp>
        <p:nvCxnSpPr>
          <p:cNvPr id="16" name="Straight Connector 15"/>
          <p:cNvCxnSpPr/>
          <p:nvPr/>
        </p:nvCxnSpPr>
        <p:spPr>
          <a:xfrm>
            <a:off x="5077477" y="3957099"/>
            <a:ext cx="3757177" cy="5557"/>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8"/>
          <p:cNvSpPr>
            <a:spLocks noChangeArrowheads="1"/>
          </p:cNvSpPr>
          <p:nvPr/>
        </p:nvSpPr>
        <p:spPr bwMode="auto">
          <a:xfrm>
            <a:off x="5086959" y="4171763"/>
            <a:ext cx="39338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2400" b="1" dirty="0" smtClean="0">
                <a:solidFill>
                  <a:schemeClr val="bg2">
                    <a:lumMod val="95000"/>
                    <a:lumOff val="5000"/>
                  </a:schemeClr>
                </a:solidFill>
                <a:latin typeface="StoneSans" pitchFamily="34" charset="0"/>
              </a:rPr>
              <a:t>Presented by:</a:t>
            </a:r>
          </a:p>
          <a:p>
            <a:pPr eaLnBrk="1" hangingPunct="1">
              <a:defRPr/>
            </a:pPr>
            <a:r>
              <a:rPr lang="en-US" sz="2800" b="1" dirty="0" smtClean="0">
                <a:solidFill>
                  <a:schemeClr val="bg2">
                    <a:lumMod val="95000"/>
                    <a:lumOff val="5000"/>
                  </a:schemeClr>
                </a:solidFill>
                <a:latin typeface="StoneSans" pitchFamily="34" charset="0"/>
              </a:rPr>
              <a:t>	</a:t>
            </a:r>
            <a:r>
              <a:rPr lang="en-US" sz="2000" b="1" dirty="0" smtClean="0">
                <a:solidFill>
                  <a:schemeClr val="bg2">
                    <a:lumMod val="95000"/>
                    <a:lumOff val="5000"/>
                  </a:schemeClr>
                </a:solidFill>
                <a:latin typeface="StoneSans" pitchFamily="34" charset="0"/>
              </a:rPr>
              <a:t>Brian Shuffield</a:t>
            </a:r>
            <a:br>
              <a:rPr lang="en-US" sz="2000" b="1" dirty="0" smtClean="0">
                <a:solidFill>
                  <a:schemeClr val="bg2">
                    <a:lumMod val="95000"/>
                    <a:lumOff val="5000"/>
                  </a:schemeClr>
                </a:solidFill>
                <a:latin typeface="StoneSans" pitchFamily="34" charset="0"/>
              </a:rPr>
            </a:br>
            <a:r>
              <a:rPr lang="en-US" sz="2000" b="1" dirty="0" smtClean="0">
                <a:solidFill>
                  <a:schemeClr val="bg2">
                    <a:lumMod val="95000"/>
                    <a:lumOff val="5000"/>
                  </a:schemeClr>
                </a:solidFill>
                <a:latin typeface="StoneSans" pitchFamily="34" charset="0"/>
              </a:rPr>
              <a:t>	</a:t>
            </a:r>
          </a:p>
        </p:txBody>
      </p:sp>
      <p:pic>
        <p:nvPicPr>
          <p:cNvPr id="2" name="Picture 1" descr="The Importance Of Communication In Business: How To Improve i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107" y="1884865"/>
            <a:ext cx="4584249" cy="3214678"/>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bwMode="auto">
          <a:xfrm>
            <a:off x="789556" y="1308514"/>
            <a:ext cx="7772400" cy="3324225"/>
          </a:xfrm>
        </p:spPr>
        <p:txBody>
          <a:bodyPr anchorCtr="0"/>
          <a:lstStyle/>
          <a:p>
            <a:pPr eaLnBrk="1" hangingPunct="1">
              <a:buFontTx/>
              <a:buNone/>
              <a:defRPr/>
            </a:pPr>
            <a:endParaRPr dirty="0" smtClean="0"/>
          </a:p>
          <a:p>
            <a:pPr algn="ctr" eaLnBrk="1" hangingPunct="1">
              <a:buFontTx/>
              <a:buNone/>
              <a:defRPr/>
            </a:pPr>
            <a:r>
              <a:rPr sz="3200" b="1" dirty="0" smtClean="0">
                <a:solidFill>
                  <a:schemeClr val="accent1"/>
                </a:solidFill>
                <a:latin typeface="Lucida Sans" pitchFamily="34" charset="0"/>
                <a:ea typeface="+mj-ea"/>
                <a:cs typeface="+mj-cs"/>
              </a:rPr>
              <a:t>Applying Blanchard’s </a:t>
            </a:r>
          </a:p>
          <a:p>
            <a:pPr algn="ctr" eaLnBrk="1" hangingPunct="1">
              <a:buFontTx/>
              <a:buNone/>
              <a:defRPr/>
            </a:pPr>
            <a:r>
              <a:rPr sz="3200" b="1" dirty="0" smtClean="0">
                <a:solidFill>
                  <a:schemeClr val="accent1"/>
                </a:solidFill>
                <a:latin typeface="Lucida Sans" pitchFamily="34" charset="0"/>
                <a:ea typeface="+mj-ea"/>
                <a:cs typeface="+mj-cs"/>
              </a:rPr>
              <a:t>Situational Leadership Model</a:t>
            </a:r>
          </a:p>
          <a:p>
            <a:pPr eaLnBrk="1" hangingPunct="1">
              <a:buFontTx/>
              <a:buNone/>
              <a:defRPr/>
            </a:pPr>
            <a:endParaRPr sz="3200" b="1" dirty="0" smtClean="0"/>
          </a:p>
          <a:p>
            <a:pPr algn="ctr" eaLnBrk="1" hangingPunct="1">
              <a:buFontTx/>
              <a:buNone/>
              <a:defRPr/>
            </a:pPr>
            <a:r>
              <a:rPr sz="4800" b="1" dirty="0" smtClean="0"/>
              <a:t>Why this model?</a:t>
            </a:r>
          </a:p>
        </p:txBody>
      </p:sp>
    </p:spTree>
    <p:custDataLst>
      <p:tags r:id="rId1"/>
    </p:custDataLst>
    <p:extLst>
      <p:ext uri="{BB962C8B-B14F-4D97-AF65-F5344CB8AC3E}">
        <p14:creationId xmlns:p14="http://schemas.microsoft.com/office/powerpoint/2010/main" val="286179606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bwMode="auto">
          <a:xfrm>
            <a:off x="738554" y="967154"/>
            <a:ext cx="7086600" cy="4727575"/>
          </a:xfrm>
        </p:spPr>
        <p:txBody>
          <a:bodyPr anchorCtr="0"/>
          <a:lstStyle/>
          <a:p>
            <a:pPr algn="ctr" eaLnBrk="1" hangingPunct="1">
              <a:lnSpc>
                <a:spcPct val="85000"/>
              </a:lnSpc>
              <a:buFont typeface="Wingdings" pitchFamily="2" charset="2"/>
              <a:buNone/>
              <a:defRPr/>
            </a:pPr>
            <a:endParaRPr sz="3600" b="1" dirty="0" smtClean="0"/>
          </a:p>
          <a:p>
            <a:pPr algn="ctr" eaLnBrk="1" hangingPunct="1">
              <a:lnSpc>
                <a:spcPct val="85000"/>
              </a:lnSpc>
              <a:buFont typeface="Wingdings" pitchFamily="2" charset="2"/>
              <a:buNone/>
              <a:defRPr/>
            </a:pPr>
            <a:r>
              <a:rPr sz="3600" b="1" dirty="0" smtClean="0"/>
              <a:t>   </a:t>
            </a:r>
            <a:r>
              <a:rPr sz="4000" b="1" u="sng" dirty="0" smtClean="0">
                <a:solidFill>
                  <a:schemeClr val="accent1"/>
                </a:solidFill>
                <a:latin typeface="Lucida Sans" pitchFamily="34" charset="0"/>
                <a:ea typeface="+mj-ea"/>
                <a:cs typeface="+mj-cs"/>
              </a:rPr>
              <a:t>Three Critical Skills</a:t>
            </a:r>
            <a:r>
              <a:rPr sz="4000" b="1" dirty="0" smtClean="0">
                <a:solidFill>
                  <a:schemeClr val="accent1"/>
                </a:solidFill>
                <a:latin typeface="Lucida Sans" pitchFamily="34" charset="0"/>
                <a:ea typeface="+mj-ea"/>
                <a:cs typeface="+mj-cs"/>
              </a:rPr>
              <a:t>:</a:t>
            </a:r>
            <a:endParaRPr sz="3200" b="1" dirty="0" smtClean="0">
              <a:solidFill>
                <a:schemeClr val="accent1"/>
              </a:solidFill>
              <a:latin typeface="Lucida Sans" pitchFamily="34" charset="0"/>
              <a:ea typeface="+mj-ea"/>
              <a:cs typeface="+mj-cs"/>
            </a:endParaRPr>
          </a:p>
          <a:p>
            <a:pPr eaLnBrk="1" hangingPunct="1">
              <a:lnSpc>
                <a:spcPct val="85000"/>
              </a:lnSpc>
              <a:buFont typeface="Wingdings" pitchFamily="2" charset="2"/>
              <a:buNone/>
              <a:defRPr/>
            </a:pPr>
            <a:endParaRPr sz="3600" b="1" dirty="0" smtClean="0"/>
          </a:p>
          <a:p>
            <a:pPr eaLnBrk="1" hangingPunct="1">
              <a:lnSpc>
                <a:spcPct val="85000"/>
              </a:lnSpc>
              <a:buFont typeface="Wingdings" pitchFamily="2" charset="2"/>
              <a:buNone/>
              <a:defRPr/>
            </a:pPr>
            <a:r>
              <a:rPr sz="3200" b="1" dirty="0" smtClean="0"/>
              <a:t>				Flexibility</a:t>
            </a:r>
          </a:p>
          <a:p>
            <a:pPr eaLnBrk="1" hangingPunct="1">
              <a:lnSpc>
                <a:spcPct val="85000"/>
              </a:lnSpc>
              <a:buFont typeface="Wingdings" pitchFamily="2" charset="2"/>
              <a:buNone/>
              <a:defRPr/>
            </a:pPr>
            <a:endParaRPr sz="3200" b="1" dirty="0" smtClean="0"/>
          </a:p>
          <a:p>
            <a:pPr eaLnBrk="1" hangingPunct="1">
              <a:lnSpc>
                <a:spcPct val="85000"/>
              </a:lnSpc>
              <a:buFont typeface="Wingdings" pitchFamily="2" charset="2"/>
              <a:buNone/>
              <a:defRPr/>
            </a:pPr>
            <a:r>
              <a:rPr sz="3200" b="1" dirty="0" smtClean="0"/>
              <a:t>				Diagnosis</a:t>
            </a:r>
          </a:p>
          <a:p>
            <a:pPr eaLnBrk="1" hangingPunct="1">
              <a:lnSpc>
                <a:spcPct val="85000"/>
              </a:lnSpc>
              <a:buFont typeface="Wingdings" pitchFamily="2" charset="2"/>
              <a:buNone/>
              <a:defRPr/>
            </a:pPr>
            <a:endParaRPr sz="3200" b="1" dirty="0" smtClean="0"/>
          </a:p>
          <a:p>
            <a:pPr eaLnBrk="1" hangingPunct="1">
              <a:lnSpc>
                <a:spcPct val="85000"/>
              </a:lnSpc>
              <a:buFont typeface="Wingdings" pitchFamily="2" charset="2"/>
              <a:buNone/>
              <a:defRPr/>
            </a:pPr>
            <a:r>
              <a:rPr sz="3200" b="1" dirty="0" smtClean="0"/>
              <a:t>				Communication</a:t>
            </a:r>
          </a:p>
        </p:txBody>
      </p:sp>
    </p:spTree>
    <p:custDataLst>
      <p:tags r:id="rId1"/>
    </p:custDataLst>
    <p:extLst>
      <p:ext uri="{BB962C8B-B14F-4D97-AF65-F5344CB8AC3E}">
        <p14:creationId xmlns:p14="http://schemas.microsoft.com/office/powerpoint/2010/main" val="420695351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bwMode="auto">
          <a:xfrm>
            <a:off x="1089182" y="1392239"/>
            <a:ext cx="7772400" cy="2768600"/>
          </a:xfrm>
        </p:spPr>
        <p:txBody>
          <a:bodyPr anchorCtr="0"/>
          <a:lstStyle/>
          <a:p>
            <a:pPr eaLnBrk="1" hangingPunct="1">
              <a:buFontTx/>
              <a:buNone/>
              <a:defRPr/>
            </a:pPr>
            <a:r>
              <a:rPr sz="4000" b="1" u="sng" dirty="0" smtClean="0">
                <a:solidFill>
                  <a:schemeClr val="accent1"/>
                </a:solidFill>
                <a:latin typeface="Lucida Sans" pitchFamily="34" charset="0"/>
                <a:ea typeface="+mj-ea"/>
                <a:cs typeface="+mj-cs"/>
              </a:rPr>
              <a:t>Flexibility</a:t>
            </a:r>
            <a:r>
              <a:rPr sz="4000" b="1" dirty="0" smtClean="0">
                <a:solidFill>
                  <a:schemeClr val="accent1"/>
                </a:solidFill>
                <a:latin typeface="Lucida Sans" pitchFamily="34" charset="0"/>
                <a:ea typeface="+mj-ea"/>
                <a:cs typeface="+mj-cs"/>
              </a:rPr>
              <a:t>:</a:t>
            </a:r>
            <a:r>
              <a:rPr sz="4000" b="1" dirty="0" smtClean="0">
                <a:solidFill>
                  <a:srgbClr val="0033CC"/>
                </a:solidFill>
              </a:rPr>
              <a:t/>
            </a:r>
            <a:br>
              <a:rPr sz="4000" b="1" dirty="0" smtClean="0">
                <a:solidFill>
                  <a:srgbClr val="0033CC"/>
                </a:solidFill>
              </a:rPr>
            </a:br>
            <a:r>
              <a:rPr b="1" dirty="0" smtClean="0">
                <a:solidFill>
                  <a:srgbClr val="0033CC"/>
                </a:solidFill>
              </a:rPr>
              <a:t/>
            </a:r>
            <a:br>
              <a:rPr b="1" dirty="0" smtClean="0">
                <a:solidFill>
                  <a:srgbClr val="0033CC"/>
                </a:solidFill>
              </a:rPr>
            </a:br>
            <a:r>
              <a:rPr sz="3200" b="1" dirty="0" smtClean="0"/>
              <a:t>The ability to change your leadership style to fit the needs of</a:t>
            </a:r>
            <a:endParaRPr b="1" dirty="0" smtClean="0"/>
          </a:p>
          <a:p>
            <a:pPr eaLnBrk="1" hangingPunct="1">
              <a:buFontTx/>
              <a:buNone/>
              <a:defRPr/>
            </a:pPr>
            <a:r>
              <a:rPr b="1" dirty="0" smtClean="0"/>
              <a:t>			 </a:t>
            </a:r>
            <a:r>
              <a:rPr sz="3400" b="1" i="1" dirty="0" smtClean="0"/>
              <a:t>… the specific situation!</a:t>
            </a:r>
          </a:p>
        </p:txBody>
      </p:sp>
    </p:spTree>
    <p:custDataLst>
      <p:tags r:id="rId1"/>
    </p:custDataLst>
    <p:extLst>
      <p:ext uri="{BB962C8B-B14F-4D97-AF65-F5344CB8AC3E}">
        <p14:creationId xmlns:p14="http://schemas.microsoft.com/office/powerpoint/2010/main" val="126774067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4294967295"/>
          </p:nvPr>
        </p:nvSpPr>
        <p:spPr bwMode="auto">
          <a:xfrm>
            <a:off x="1090246" y="1380515"/>
            <a:ext cx="7491046" cy="3416300"/>
          </a:xfrm>
        </p:spPr>
        <p:txBody>
          <a:bodyPr anchorCtr="0"/>
          <a:lstStyle/>
          <a:p>
            <a:pPr eaLnBrk="1" hangingPunct="1">
              <a:buFontTx/>
              <a:buNone/>
              <a:defRPr/>
            </a:pPr>
            <a:r>
              <a:rPr sz="4000" b="1" u="sng" dirty="0" smtClean="0">
                <a:solidFill>
                  <a:schemeClr val="accent1"/>
                </a:solidFill>
                <a:latin typeface="Lucida Sans" pitchFamily="34" charset="0"/>
                <a:ea typeface="+mj-ea"/>
                <a:cs typeface="+mj-cs"/>
              </a:rPr>
              <a:t>Diagnosis</a:t>
            </a:r>
            <a:r>
              <a:rPr sz="4000" b="1" dirty="0" smtClean="0">
                <a:solidFill>
                  <a:schemeClr val="accent1"/>
                </a:solidFill>
                <a:latin typeface="Lucida Sans" pitchFamily="34" charset="0"/>
                <a:ea typeface="+mj-ea"/>
                <a:cs typeface="+mj-cs"/>
              </a:rPr>
              <a:t>:</a:t>
            </a:r>
            <a:r>
              <a:rPr sz="4000" b="1" dirty="0" smtClean="0"/>
              <a:t/>
            </a:r>
            <a:br>
              <a:rPr sz="4000" b="1" dirty="0" smtClean="0"/>
            </a:br>
            <a:r>
              <a:rPr b="1" dirty="0" smtClean="0"/>
              <a:t/>
            </a:r>
            <a:br>
              <a:rPr b="1" dirty="0" smtClean="0"/>
            </a:br>
            <a:r>
              <a:rPr sz="3200" b="1" dirty="0" smtClean="0"/>
              <a:t>The ability to accurately assess the needs of</a:t>
            </a:r>
          </a:p>
          <a:p>
            <a:pPr eaLnBrk="1" hangingPunct="1">
              <a:buFontTx/>
              <a:buNone/>
              <a:defRPr/>
            </a:pPr>
            <a:r>
              <a:rPr b="1" dirty="0" smtClean="0"/>
              <a:t>			 </a:t>
            </a:r>
            <a:r>
              <a:rPr sz="3400" b="1" i="1" dirty="0" smtClean="0"/>
              <a:t>… the specific situation!</a:t>
            </a:r>
          </a:p>
          <a:p>
            <a:pPr eaLnBrk="1" hangingPunct="1">
              <a:buFontTx/>
              <a:buNone/>
              <a:defRPr/>
            </a:pPr>
            <a:endParaRPr sz="3200" i="1" dirty="0" smtClean="0"/>
          </a:p>
        </p:txBody>
      </p:sp>
    </p:spTree>
    <p:custDataLst>
      <p:tags r:id="rId1"/>
    </p:custDataLst>
    <p:extLst>
      <p:ext uri="{BB962C8B-B14F-4D97-AF65-F5344CB8AC3E}">
        <p14:creationId xmlns:p14="http://schemas.microsoft.com/office/powerpoint/2010/main" val="326850600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4294967295"/>
          </p:nvPr>
        </p:nvSpPr>
        <p:spPr bwMode="auto">
          <a:xfrm>
            <a:off x="1031175" y="1052877"/>
            <a:ext cx="7772400" cy="5424562"/>
          </a:xfrm>
        </p:spPr>
        <p:txBody>
          <a:bodyPr anchorCtr="0"/>
          <a:lstStyle/>
          <a:p>
            <a:pPr eaLnBrk="1" hangingPunct="1">
              <a:buFontTx/>
              <a:buNone/>
              <a:defRPr/>
            </a:pPr>
            <a:r>
              <a:rPr sz="4000" b="1" u="sng" dirty="0" smtClean="0">
                <a:solidFill>
                  <a:schemeClr val="accent1"/>
                </a:solidFill>
                <a:latin typeface="Lucida Sans" pitchFamily="34" charset="0"/>
                <a:ea typeface="+mj-ea"/>
                <a:cs typeface="+mj-cs"/>
              </a:rPr>
              <a:t>Communication</a:t>
            </a:r>
            <a:r>
              <a:rPr sz="4000" b="1" dirty="0" smtClean="0">
                <a:solidFill>
                  <a:schemeClr val="accent1"/>
                </a:solidFill>
                <a:latin typeface="Lucida Sans" pitchFamily="34" charset="0"/>
                <a:ea typeface="+mj-ea"/>
                <a:cs typeface="+mj-cs"/>
              </a:rPr>
              <a:t>:</a:t>
            </a:r>
            <a:r>
              <a:rPr sz="4000" b="1" dirty="0" smtClean="0">
                <a:solidFill>
                  <a:srgbClr val="FF9900"/>
                </a:solidFill>
              </a:rPr>
              <a:t/>
            </a:r>
            <a:br>
              <a:rPr sz="4000" b="1" dirty="0" smtClean="0">
                <a:solidFill>
                  <a:srgbClr val="FF9900"/>
                </a:solidFill>
              </a:rPr>
            </a:br>
            <a:r>
              <a:rPr b="1" dirty="0" smtClean="0">
                <a:solidFill>
                  <a:srgbClr val="FF9900"/>
                </a:solidFill>
              </a:rPr>
              <a:t/>
            </a:r>
            <a:br>
              <a:rPr b="1" dirty="0" smtClean="0">
                <a:solidFill>
                  <a:srgbClr val="FF9900"/>
                </a:solidFill>
              </a:rPr>
            </a:br>
            <a:r>
              <a:rPr sz="3200" b="1" dirty="0" smtClean="0"/>
              <a:t>The ability to reach a mutual understanding with each individual regarding the leadership style which most effectively meets the needs</a:t>
            </a:r>
          </a:p>
          <a:p>
            <a:pPr eaLnBrk="1" hangingPunct="1">
              <a:buFontTx/>
              <a:buNone/>
              <a:defRPr/>
            </a:pPr>
            <a:r>
              <a:rPr sz="3200" b="1" dirty="0" smtClean="0"/>
              <a:t>		</a:t>
            </a:r>
            <a:r>
              <a:rPr sz="3400" b="1" i="1" dirty="0" smtClean="0"/>
              <a:t>… </a:t>
            </a:r>
            <a:r>
              <a:rPr sz="3200" b="1" i="1" dirty="0" smtClean="0"/>
              <a:t>of the specific situation</a:t>
            </a:r>
            <a:r>
              <a:rPr sz="3200" b="1" dirty="0" smtClean="0"/>
              <a:t>!</a:t>
            </a:r>
            <a:endParaRPr sz="3400" b="1" dirty="0" smtClean="0"/>
          </a:p>
          <a:p>
            <a:pPr eaLnBrk="1" hangingPunct="1">
              <a:buFontTx/>
              <a:buNone/>
              <a:defRPr/>
            </a:pPr>
            <a:endParaRPr sz="3200" dirty="0" smtClean="0"/>
          </a:p>
          <a:p>
            <a:pPr eaLnBrk="1" hangingPunct="1">
              <a:buFontTx/>
              <a:buNone/>
              <a:defRPr/>
            </a:pPr>
            <a:endParaRPr sz="3200" dirty="0" smtClean="0"/>
          </a:p>
        </p:txBody>
      </p:sp>
    </p:spTree>
    <p:custDataLst>
      <p:tags r:id="rId1"/>
    </p:custDataLst>
    <p:extLst>
      <p:ext uri="{BB962C8B-B14F-4D97-AF65-F5344CB8AC3E}">
        <p14:creationId xmlns:p14="http://schemas.microsoft.com/office/powerpoint/2010/main" val="139768264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6150" y="95250"/>
            <a:ext cx="1840568" cy="523220"/>
          </a:xfrm>
          <a:prstGeom prst="rect">
            <a:avLst/>
          </a:prstGeom>
          <a:noFill/>
        </p:spPr>
        <p:txBody>
          <a:bodyPr wrap="none" rtlCol="0">
            <a:spAutoFit/>
          </a:bodyPr>
          <a:lstStyle/>
          <a:p>
            <a:r>
              <a:rPr lang="en-US" sz="2800" dirty="0" smtClean="0">
                <a:latin typeface="Lucida Sans" panose="020B0602030504020204" pitchFamily="34" charset="0"/>
              </a:rPr>
              <a:t>Scenarios</a:t>
            </a:r>
            <a:endParaRPr lang="en-US" sz="2800" dirty="0">
              <a:latin typeface="Lucida Sans" panose="020B0602030504020204" pitchFamily="34" charset="0"/>
            </a:endParaRPr>
          </a:p>
        </p:txBody>
      </p:sp>
      <p:grpSp>
        <p:nvGrpSpPr>
          <p:cNvPr id="5" name="Group 4"/>
          <p:cNvGrpSpPr/>
          <p:nvPr/>
        </p:nvGrpSpPr>
        <p:grpSpPr>
          <a:xfrm>
            <a:off x="2196634" y="1330841"/>
            <a:ext cx="4419600" cy="4971256"/>
            <a:chOff x="0" y="381000"/>
            <a:chExt cx="4419600" cy="4971256"/>
          </a:xfrm>
        </p:grpSpPr>
        <p:sp>
          <p:nvSpPr>
            <p:cNvPr id="3" name="Text Box 4"/>
            <p:cNvSpPr txBox="1">
              <a:spLocks noChangeArrowheads="1"/>
            </p:cNvSpPr>
            <p:nvPr/>
          </p:nvSpPr>
          <p:spPr bwMode="auto">
            <a:xfrm>
              <a:off x="0" y="838200"/>
              <a:ext cx="4419600" cy="4514056"/>
            </a:xfrm>
            <a:prstGeom prst="rect">
              <a:avLst/>
            </a:prstGeom>
            <a:noFill/>
            <a:ln w="2857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400" b="1" i="1" dirty="0">
                <a:solidFill>
                  <a:schemeClr val="bg2"/>
                </a:solidFill>
                <a:latin typeface="Lucida Sans" panose="020B0602030504020204" pitchFamily="34" charset="0"/>
              </a:endParaRPr>
            </a:p>
            <a:p>
              <a:pPr>
                <a:spcBef>
                  <a:spcPct val="0"/>
                </a:spcBef>
                <a:buFontTx/>
                <a:buNone/>
              </a:pPr>
              <a:r>
                <a:rPr lang="en-US" altLang="en-US" sz="1400" b="1" i="1" dirty="0">
                  <a:solidFill>
                    <a:schemeClr val="bg2"/>
                  </a:solidFill>
                  <a:latin typeface="Lucida Sans" panose="020B0602030504020204" pitchFamily="34" charset="0"/>
                </a:rPr>
                <a:t>A highly competent and energetic woman on your staff has asked for your help. In the past you have delegated tasks to her and let her determine what needs to be done. Because of the nature of this particular task, she seems reluctant to start the task and insecure in her ability to accomplish it..  You would…</a:t>
              </a:r>
              <a:endParaRPr lang="en-US" altLang="en-US" sz="1400" dirty="0">
                <a:solidFill>
                  <a:schemeClr val="bg2"/>
                </a:solidFill>
                <a:latin typeface="Lucida Sans" panose="020B0602030504020204" pitchFamily="34" charset="0"/>
              </a:endParaRPr>
            </a:p>
            <a:p>
              <a:pPr>
                <a:spcBef>
                  <a:spcPct val="0"/>
                </a:spcBef>
                <a:buFontTx/>
                <a:buNone/>
              </a:pPr>
              <a:endParaRPr lang="en-US" altLang="en-US" sz="1200" dirty="0">
                <a:solidFill>
                  <a:schemeClr val="bg2"/>
                </a:solidFill>
                <a:latin typeface="Lucida Sans" panose="020B0602030504020204" pitchFamily="34" charset="0"/>
              </a:endParaRPr>
            </a:p>
            <a:p>
              <a:pPr>
                <a:spcBef>
                  <a:spcPct val="0"/>
                </a:spcBef>
                <a:spcAft>
                  <a:spcPts val="400"/>
                </a:spcAft>
                <a:buFontTx/>
                <a:buNone/>
              </a:pPr>
              <a:r>
                <a:rPr lang="en-US" altLang="en-US" sz="1400" dirty="0">
                  <a:solidFill>
                    <a:schemeClr val="bg2"/>
                  </a:solidFill>
                  <a:latin typeface="Lucida Sans" panose="020B0602030504020204" pitchFamily="34" charset="0"/>
                </a:rPr>
                <a:t>A. Specify what she is to do, but solicit any ideas she may have to accomplish the task.</a:t>
              </a:r>
            </a:p>
            <a:p>
              <a:pPr>
                <a:spcBef>
                  <a:spcPct val="0"/>
                </a:spcBef>
                <a:spcAft>
                  <a:spcPts val="400"/>
                </a:spcAft>
                <a:buFontTx/>
                <a:buNone/>
              </a:pPr>
              <a:r>
                <a:rPr lang="en-US" altLang="en-US" sz="1400" dirty="0">
                  <a:solidFill>
                    <a:schemeClr val="bg2"/>
                  </a:solidFill>
                  <a:latin typeface="Lucida Sans" panose="020B0602030504020204" pitchFamily="34" charset="0"/>
                </a:rPr>
                <a:t>B. Give her more time to work the problems out by herself.</a:t>
              </a:r>
            </a:p>
            <a:p>
              <a:pPr>
                <a:spcBef>
                  <a:spcPct val="0"/>
                </a:spcBef>
                <a:spcAft>
                  <a:spcPts val="400"/>
                </a:spcAft>
                <a:buFontTx/>
                <a:buNone/>
              </a:pPr>
              <a:r>
                <a:rPr lang="en-US" altLang="en-US" sz="1400" dirty="0">
                  <a:solidFill>
                    <a:schemeClr val="bg2"/>
                  </a:solidFill>
                  <a:latin typeface="Lucida Sans" panose="020B0602030504020204" pitchFamily="34" charset="0"/>
                </a:rPr>
                <a:t>C. Listen to her doubts, but reaffirm her ability to do the job.</a:t>
              </a:r>
            </a:p>
            <a:p>
              <a:pPr>
                <a:spcBef>
                  <a:spcPct val="0"/>
                </a:spcBef>
                <a:spcAft>
                  <a:spcPts val="400"/>
                </a:spcAft>
                <a:buFontTx/>
                <a:buNone/>
              </a:pPr>
              <a:r>
                <a:rPr lang="en-US" altLang="en-US" sz="1400" dirty="0">
                  <a:solidFill>
                    <a:schemeClr val="bg2"/>
                  </a:solidFill>
                  <a:latin typeface="Lucida Sans" panose="020B0602030504020204" pitchFamily="34" charset="0"/>
                </a:rPr>
                <a:t>D. Define the activities necessary to successfully complete the job, and supervise her work closely.</a:t>
              </a:r>
            </a:p>
            <a:p>
              <a:pPr>
                <a:spcBef>
                  <a:spcPct val="0"/>
                </a:spcBef>
              </a:pPr>
              <a:endParaRPr lang="en-US" altLang="en-US" sz="2400" dirty="0">
                <a:solidFill>
                  <a:schemeClr val="bg2"/>
                </a:solidFill>
                <a:latin typeface="Lucida Sans" panose="020B0602030504020204" pitchFamily="34" charset="0"/>
              </a:endParaRPr>
            </a:p>
          </p:txBody>
        </p:sp>
        <p:sp>
          <p:nvSpPr>
            <p:cNvPr id="4" name="TextBox 1"/>
            <p:cNvSpPr txBox="1">
              <a:spLocks noChangeArrowheads="1"/>
            </p:cNvSpPr>
            <p:nvPr/>
          </p:nvSpPr>
          <p:spPr bwMode="auto">
            <a:xfrm>
              <a:off x="1447800" y="381000"/>
              <a:ext cx="1350050"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dirty="0">
                  <a:solidFill>
                    <a:schemeClr val="bg2"/>
                  </a:solidFill>
                  <a:latin typeface="Lucida Sans" panose="020B0602030504020204" pitchFamily="34" charset="0"/>
                </a:rPr>
                <a:t>Scenario 1</a:t>
              </a:r>
            </a:p>
          </p:txBody>
        </p:sp>
      </p:grpSp>
      <p:grpSp>
        <p:nvGrpSpPr>
          <p:cNvPr id="8" name="Group 7"/>
          <p:cNvGrpSpPr/>
          <p:nvPr/>
        </p:nvGrpSpPr>
        <p:grpSpPr>
          <a:xfrm>
            <a:off x="2196634" y="1330841"/>
            <a:ext cx="4419600" cy="5184259"/>
            <a:chOff x="4724400" y="393700"/>
            <a:chExt cx="4419600" cy="5184259"/>
          </a:xfrm>
        </p:grpSpPr>
        <p:sp>
          <p:nvSpPr>
            <p:cNvPr id="6" name="Text Box 5"/>
            <p:cNvSpPr txBox="1">
              <a:spLocks noChangeArrowheads="1"/>
            </p:cNvSpPr>
            <p:nvPr/>
          </p:nvSpPr>
          <p:spPr bwMode="auto">
            <a:xfrm>
              <a:off x="4724400" y="838200"/>
              <a:ext cx="4419600" cy="4739759"/>
            </a:xfrm>
            <a:prstGeom prst="rect">
              <a:avLst/>
            </a:prstGeom>
            <a:noFill/>
            <a:ln w="28575">
              <a:solidFill>
                <a:srgbClr val="970035"/>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400" b="1" i="1" dirty="0">
                <a:solidFill>
                  <a:schemeClr val="bg2"/>
                </a:solidFill>
                <a:latin typeface="Lucida Sans" panose="020B0602030504020204" pitchFamily="34" charset="0"/>
              </a:endParaRPr>
            </a:p>
            <a:p>
              <a:pPr>
                <a:spcBef>
                  <a:spcPct val="0"/>
                </a:spcBef>
                <a:buFontTx/>
                <a:buNone/>
              </a:pPr>
              <a:r>
                <a:rPr lang="en-US" altLang="en-US" sz="1400" b="1" i="1" dirty="0">
                  <a:solidFill>
                    <a:schemeClr val="bg2"/>
                  </a:solidFill>
                  <a:latin typeface="Lucida Sans" panose="020B0602030504020204" pitchFamily="34" charset="0"/>
                </a:rPr>
                <a:t>You have been transferred to a new group. The performance of members in the last three months has been declining. They may not have all the skills necessary to perform well, but their motivation and enthusiasm remains high.  You would…</a:t>
              </a:r>
              <a:endParaRPr lang="en-US" altLang="en-US" sz="1400" dirty="0">
                <a:solidFill>
                  <a:schemeClr val="bg2"/>
                </a:solidFill>
                <a:latin typeface="Lucida Sans" panose="020B0602030504020204" pitchFamily="34" charset="0"/>
              </a:endParaRPr>
            </a:p>
            <a:p>
              <a:pPr>
                <a:spcBef>
                  <a:spcPct val="0"/>
                </a:spcBef>
                <a:buFontTx/>
                <a:buNone/>
              </a:pPr>
              <a:endParaRPr lang="en-US" altLang="en-US" sz="1200" dirty="0">
                <a:solidFill>
                  <a:schemeClr val="bg2"/>
                </a:solidFill>
                <a:latin typeface="Lucida Sans" panose="020B0602030504020204" pitchFamily="34" charset="0"/>
              </a:endParaRPr>
            </a:p>
            <a:p>
              <a:pPr>
                <a:spcBef>
                  <a:spcPct val="0"/>
                </a:spcBef>
                <a:spcAft>
                  <a:spcPts val="400"/>
                </a:spcAft>
                <a:buFontTx/>
                <a:buNone/>
              </a:pPr>
              <a:r>
                <a:rPr lang="en-US" altLang="en-US" sz="1400" dirty="0">
                  <a:solidFill>
                    <a:schemeClr val="bg2"/>
                  </a:solidFill>
                  <a:latin typeface="Lucida Sans" panose="020B0602030504020204" pitchFamily="34" charset="0"/>
                </a:rPr>
                <a:t>A. Make sure the group knows about their past poor record, but let group members take the lead in identifying and solving their performance problems.</a:t>
              </a:r>
            </a:p>
            <a:p>
              <a:pPr>
                <a:spcBef>
                  <a:spcPct val="0"/>
                </a:spcBef>
                <a:spcAft>
                  <a:spcPts val="400"/>
                </a:spcAft>
                <a:buFontTx/>
                <a:buNone/>
              </a:pPr>
              <a:r>
                <a:rPr lang="en-US" altLang="en-US" sz="1400" dirty="0">
                  <a:solidFill>
                    <a:schemeClr val="bg2"/>
                  </a:solidFill>
                  <a:latin typeface="Lucida Sans" panose="020B0602030504020204" pitchFamily="34" charset="0"/>
                </a:rPr>
                <a:t>B. Redefine the performance goals of the work group, and direct and closely supervise the performance of group members..</a:t>
              </a:r>
            </a:p>
            <a:p>
              <a:pPr>
                <a:spcBef>
                  <a:spcPct val="0"/>
                </a:spcBef>
                <a:spcAft>
                  <a:spcPts val="400"/>
                </a:spcAft>
                <a:buFontTx/>
                <a:buNone/>
              </a:pPr>
              <a:r>
                <a:rPr lang="en-US" altLang="en-US" sz="1400" dirty="0">
                  <a:solidFill>
                    <a:schemeClr val="bg2"/>
                  </a:solidFill>
                  <a:latin typeface="Lucida Sans" panose="020B0602030504020204" pitchFamily="34" charset="0"/>
                </a:rPr>
                <a:t>C. Participate with and support the efforts of the group to identify and solve its performance problems.</a:t>
              </a:r>
            </a:p>
            <a:p>
              <a:pPr>
                <a:spcBef>
                  <a:spcPct val="0"/>
                </a:spcBef>
                <a:spcAft>
                  <a:spcPts val="400"/>
                </a:spcAft>
                <a:buFontTx/>
                <a:buNone/>
              </a:pPr>
              <a:r>
                <a:rPr lang="en-US" altLang="en-US" sz="1400" dirty="0">
                  <a:solidFill>
                    <a:schemeClr val="bg2"/>
                  </a:solidFill>
                  <a:latin typeface="Lucida Sans" panose="020B0602030504020204" pitchFamily="34" charset="0"/>
                </a:rPr>
                <a:t>D. Redefine the performance goals and work plans of the group, but incorporate their suggestions and ideas.</a:t>
              </a:r>
              <a:endParaRPr lang="en-US" altLang="en-US" sz="2800" dirty="0">
                <a:solidFill>
                  <a:schemeClr val="bg2"/>
                </a:solidFill>
                <a:latin typeface="Lucida Sans" panose="020B0602030504020204" pitchFamily="34" charset="0"/>
              </a:endParaRPr>
            </a:p>
          </p:txBody>
        </p:sp>
        <p:sp>
          <p:nvSpPr>
            <p:cNvPr id="7" name="TextBox 8"/>
            <p:cNvSpPr txBox="1">
              <a:spLocks noChangeArrowheads="1"/>
            </p:cNvSpPr>
            <p:nvPr/>
          </p:nvSpPr>
          <p:spPr bwMode="auto">
            <a:xfrm>
              <a:off x="6308725" y="393700"/>
              <a:ext cx="1350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dirty="0">
                  <a:solidFill>
                    <a:schemeClr val="bg2"/>
                  </a:solidFill>
                  <a:latin typeface="Lucida Sans" panose="020B0602030504020204" pitchFamily="34" charset="0"/>
                </a:rPr>
                <a:t>Scenario 2</a:t>
              </a:r>
            </a:p>
          </p:txBody>
        </p:sp>
      </p:grpSp>
    </p:spTree>
    <p:custDataLst>
      <p:tags r:id="rId1"/>
    </p:custDataLst>
    <p:extLst>
      <p:ext uri="{BB962C8B-B14F-4D97-AF65-F5344CB8AC3E}">
        <p14:creationId xmlns:p14="http://schemas.microsoft.com/office/powerpoint/2010/main" val="1079683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nodeType="clickEffect">
                                  <p:stCondLst>
                                    <p:cond delay="0"/>
                                  </p:stCondLst>
                                  <p:childTnLst>
                                    <p:animEffect transition="out" filter="wipe(dow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6150" y="95250"/>
            <a:ext cx="1840568" cy="523220"/>
          </a:xfrm>
          <a:prstGeom prst="rect">
            <a:avLst/>
          </a:prstGeom>
          <a:noFill/>
        </p:spPr>
        <p:txBody>
          <a:bodyPr wrap="none" rtlCol="0">
            <a:spAutoFit/>
          </a:bodyPr>
          <a:lstStyle/>
          <a:p>
            <a:r>
              <a:rPr lang="en-US" sz="2800" dirty="0" smtClean="0">
                <a:latin typeface="Lucida Sans" panose="020B0602030504020204" pitchFamily="34" charset="0"/>
              </a:rPr>
              <a:t>Scenarios</a:t>
            </a:r>
            <a:endParaRPr lang="en-US" sz="2800" dirty="0">
              <a:latin typeface="Lucida Sans" panose="020B0602030504020204" pitchFamily="34" charset="0"/>
            </a:endParaRPr>
          </a:p>
        </p:txBody>
      </p:sp>
      <p:grpSp>
        <p:nvGrpSpPr>
          <p:cNvPr id="7" name="Group 6"/>
          <p:cNvGrpSpPr/>
          <p:nvPr/>
        </p:nvGrpSpPr>
        <p:grpSpPr>
          <a:xfrm>
            <a:off x="2310934" y="1193800"/>
            <a:ext cx="4191000" cy="4699000"/>
            <a:chOff x="379413" y="1193800"/>
            <a:chExt cx="4191000" cy="4699000"/>
          </a:xfrm>
        </p:grpSpPr>
        <p:sp>
          <p:nvSpPr>
            <p:cNvPr id="3" name="Rectangle 7"/>
            <p:cNvSpPr>
              <a:spLocks noChangeArrowheads="1"/>
            </p:cNvSpPr>
            <p:nvPr/>
          </p:nvSpPr>
          <p:spPr bwMode="auto">
            <a:xfrm>
              <a:off x="379413" y="1563688"/>
              <a:ext cx="4191000" cy="4329112"/>
            </a:xfrm>
            <a:prstGeom prst="rect">
              <a:avLst/>
            </a:prstGeom>
            <a:noFill/>
            <a:ln w="38100">
              <a:solidFill>
                <a:srgbClr val="970035"/>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400" b="1" i="1" dirty="0">
                <a:solidFill>
                  <a:schemeClr val="bg2"/>
                </a:solidFill>
                <a:latin typeface="Lucida Sans" panose="020B0602030504020204" pitchFamily="34" charset="0"/>
              </a:endParaRPr>
            </a:p>
            <a:p>
              <a:pPr>
                <a:spcBef>
                  <a:spcPct val="0"/>
                </a:spcBef>
                <a:buFontTx/>
                <a:buNone/>
              </a:pPr>
              <a:r>
                <a:rPr lang="en-US" altLang="en-US" sz="1400" b="1" i="1" dirty="0">
                  <a:solidFill>
                    <a:schemeClr val="bg2"/>
                  </a:solidFill>
                  <a:latin typeface="Lucida Sans" panose="020B0602030504020204" pitchFamily="34" charset="0"/>
                </a:rPr>
                <a:t>Your staff is competent and usually able to work well on their own with encouragement and support from you. Generally, you participate with them in problem solving efforts.  Lately, they have been falling behind in accomplishing tasks and meeting deadlines.  You would…</a:t>
              </a:r>
              <a:endParaRPr lang="en-US" altLang="en-US" sz="1400" dirty="0">
                <a:solidFill>
                  <a:schemeClr val="bg2"/>
                </a:solidFill>
                <a:latin typeface="Lucida Sans" panose="020B0602030504020204" pitchFamily="34" charset="0"/>
              </a:endParaRPr>
            </a:p>
            <a:p>
              <a:pPr>
                <a:spcBef>
                  <a:spcPct val="0"/>
                </a:spcBef>
                <a:buFontTx/>
                <a:buNone/>
              </a:pPr>
              <a:endParaRPr lang="en-US" altLang="en-US" sz="2400" dirty="0">
                <a:solidFill>
                  <a:schemeClr val="bg2"/>
                </a:solidFill>
                <a:latin typeface="Lucida Sans" panose="020B0602030504020204" pitchFamily="34" charset="0"/>
              </a:endParaRPr>
            </a:p>
            <a:p>
              <a:pPr>
                <a:spcBef>
                  <a:spcPct val="0"/>
                </a:spcBef>
                <a:spcAft>
                  <a:spcPts val="400"/>
                </a:spcAft>
                <a:buFontTx/>
                <a:buNone/>
              </a:pPr>
              <a:r>
                <a:rPr lang="en-US" altLang="en-US" sz="1400" dirty="0">
                  <a:solidFill>
                    <a:schemeClr val="bg2"/>
                  </a:solidFill>
                  <a:latin typeface="Lucida Sans" panose="020B0602030504020204" pitchFamily="34" charset="0"/>
                </a:rPr>
                <a:t>A. Continue to support and encourage the group to meet task deadlines.</a:t>
              </a:r>
            </a:p>
            <a:p>
              <a:pPr>
                <a:spcBef>
                  <a:spcPct val="0"/>
                </a:spcBef>
                <a:spcAft>
                  <a:spcPts val="400"/>
                </a:spcAft>
                <a:buFontTx/>
                <a:buNone/>
              </a:pPr>
              <a:r>
                <a:rPr lang="en-US" altLang="en-US" sz="1400" dirty="0">
                  <a:solidFill>
                    <a:schemeClr val="bg2"/>
                  </a:solidFill>
                  <a:latin typeface="Lucida Sans" panose="020B0602030504020204" pitchFamily="34" charset="0"/>
                </a:rPr>
                <a:t>B. Direct and closely supervise the activities of the group to meet task deadlines.</a:t>
              </a:r>
            </a:p>
            <a:p>
              <a:pPr>
                <a:spcBef>
                  <a:spcPct val="0"/>
                </a:spcBef>
                <a:spcAft>
                  <a:spcPts val="400"/>
                </a:spcAft>
                <a:buFontTx/>
                <a:buNone/>
              </a:pPr>
              <a:r>
                <a:rPr lang="en-US" altLang="en-US" sz="1400" dirty="0">
                  <a:solidFill>
                    <a:schemeClr val="bg2"/>
                  </a:solidFill>
                  <a:latin typeface="Lucida Sans" panose="020B0602030504020204" pitchFamily="34" charset="0"/>
                </a:rPr>
                <a:t>C. Let the group work out the problems to meet task deadlines.</a:t>
              </a:r>
            </a:p>
            <a:p>
              <a:pPr>
                <a:spcBef>
                  <a:spcPct val="0"/>
                </a:spcBef>
                <a:spcAft>
                  <a:spcPts val="400"/>
                </a:spcAft>
                <a:buFontTx/>
                <a:buNone/>
              </a:pPr>
              <a:r>
                <a:rPr lang="en-US" altLang="en-US" sz="1400" dirty="0">
                  <a:solidFill>
                    <a:schemeClr val="bg2"/>
                  </a:solidFill>
                  <a:latin typeface="Lucida Sans" panose="020B0602030504020204" pitchFamily="34" charset="0"/>
                </a:rPr>
                <a:t>D. Direct their efforts to meet task deadlines, but be sure to incorporate their suggestions.</a:t>
              </a:r>
            </a:p>
            <a:p>
              <a:pPr>
                <a:spcBef>
                  <a:spcPct val="0"/>
                </a:spcBef>
                <a:spcAft>
                  <a:spcPts val="400"/>
                </a:spcAft>
                <a:buFontTx/>
                <a:buNone/>
              </a:pPr>
              <a:endParaRPr lang="en-US" altLang="en-US" sz="1400" dirty="0">
                <a:solidFill>
                  <a:schemeClr val="bg2"/>
                </a:solidFill>
                <a:latin typeface="Lucida Sans" panose="020B0602030504020204" pitchFamily="34" charset="0"/>
              </a:endParaRPr>
            </a:p>
          </p:txBody>
        </p:sp>
        <p:sp>
          <p:nvSpPr>
            <p:cNvPr id="4" name="TextBox 23"/>
            <p:cNvSpPr txBox="1">
              <a:spLocks noChangeArrowheads="1"/>
            </p:cNvSpPr>
            <p:nvPr/>
          </p:nvSpPr>
          <p:spPr bwMode="auto">
            <a:xfrm>
              <a:off x="1666875" y="1193800"/>
              <a:ext cx="1350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chemeClr val="bg2"/>
                  </a:solidFill>
                  <a:latin typeface="Lucida Sans" panose="020B0602030504020204" pitchFamily="34" charset="0"/>
                </a:rPr>
                <a:t>Scenario 3</a:t>
              </a:r>
            </a:p>
          </p:txBody>
        </p:sp>
      </p:grpSp>
      <p:grpSp>
        <p:nvGrpSpPr>
          <p:cNvPr id="8" name="Group 7"/>
          <p:cNvGrpSpPr/>
          <p:nvPr/>
        </p:nvGrpSpPr>
        <p:grpSpPr>
          <a:xfrm>
            <a:off x="2196634" y="1200048"/>
            <a:ext cx="4419600" cy="5308848"/>
            <a:chOff x="4724400" y="1193800"/>
            <a:chExt cx="4419600" cy="5308848"/>
          </a:xfrm>
        </p:grpSpPr>
        <p:sp>
          <p:nvSpPr>
            <p:cNvPr id="5" name="Rectangle 10"/>
            <p:cNvSpPr>
              <a:spLocks noChangeArrowheads="1"/>
            </p:cNvSpPr>
            <p:nvPr/>
          </p:nvSpPr>
          <p:spPr bwMode="auto">
            <a:xfrm>
              <a:off x="4724400" y="1552575"/>
              <a:ext cx="4419600" cy="4950073"/>
            </a:xfrm>
            <a:prstGeom prst="rect">
              <a:avLst/>
            </a:prstGeom>
            <a:noFill/>
            <a:ln w="38100">
              <a:solidFill>
                <a:srgbClr val="970035"/>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400" b="1" i="1" dirty="0">
                <a:solidFill>
                  <a:schemeClr val="bg2"/>
                </a:solidFill>
                <a:latin typeface="Lucida Sans" panose="020B0602030504020204" pitchFamily="34" charset="0"/>
              </a:endParaRPr>
            </a:p>
            <a:p>
              <a:pPr>
                <a:spcBef>
                  <a:spcPct val="0"/>
                </a:spcBef>
                <a:buFontTx/>
                <a:buNone/>
              </a:pPr>
              <a:r>
                <a:rPr lang="en-US" altLang="en-US" sz="1400" b="1" i="1" dirty="0">
                  <a:solidFill>
                    <a:schemeClr val="bg2"/>
                  </a:solidFill>
                  <a:latin typeface="Lucida Sans" panose="020B0602030504020204" pitchFamily="34" charset="0"/>
                </a:rPr>
                <a:t>You have been made a department manager of the regional office.  In getting to know your staff you found one employee who is particularly skillful and resourceful. He also has shown willingness to make the extra effort when the job requires. At first you gave him a great deal of encouragement and support for his work, but little direction.  You would...</a:t>
              </a:r>
              <a:endParaRPr lang="en-US" altLang="en-US" sz="1400" dirty="0">
                <a:solidFill>
                  <a:schemeClr val="bg2"/>
                </a:solidFill>
                <a:latin typeface="Lucida Sans" panose="020B0602030504020204" pitchFamily="34" charset="0"/>
              </a:endParaRPr>
            </a:p>
            <a:p>
              <a:pPr>
                <a:spcBef>
                  <a:spcPct val="0"/>
                </a:spcBef>
                <a:buFontTx/>
                <a:buNone/>
              </a:pPr>
              <a:endParaRPr lang="en-US" altLang="en-US" sz="2400" dirty="0">
                <a:solidFill>
                  <a:schemeClr val="bg2"/>
                </a:solidFill>
                <a:latin typeface="Lucida Sans" panose="020B0602030504020204" pitchFamily="34" charset="0"/>
              </a:endParaRPr>
            </a:p>
            <a:p>
              <a:pPr>
                <a:spcBef>
                  <a:spcPct val="0"/>
                </a:spcBef>
                <a:spcAft>
                  <a:spcPts val="400"/>
                </a:spcAft>
                <a:buFontTx/>
                <a:buNone/>
              </a:pPr>
              <a:r>
                <a:rPr lang="en-US" altLang="en-US" sz="1400" dirty="0">
                  <a:solidFill>
                    <a:schemeClr val="bg2"/>
                  </a:solidFill>
                  <a:latin typeface="Lucida Sans" panose="020B0602030504020204" pitchFamily="34" charset="0"/>
                </a:rPr>
                <a:t>A. Begin to specify more clearly what you want him to do, but make sure you consider any ideas he may have.</a:t>
              </a:r>
            </a:p>
            <a:p>
              <a:pPr>
                <a:spcBef>
                  <a:spcPct val="0"/>
                </a:spcBef>
                <a:spcAft>
                  <a:spcPts val="400"/>
                </a:spcAft>
                <a:buFontTx/>
                <a:buNone/>
              </a:pPr>
              <a:r>
                <a:rPr lang="en-US" altLang="en-US" sz="1400" dirty="0">
                  <a:solidFill>
                    <a:schemeClr val="bg2"/>
                  </a:solidFill>
                  <a:latin typeface="Lucida Sans" panose="020B0602030504020204" pitchFamily="34" charset="0"/>
                </a:rPr>
                <a:t>B. Continue to provide him with encouragement and support.</a:t>
              </a:r>
            </a:p>
            <a:p>
              <a:pPr>
                <a:spcBef>
                  <a:spcPct val="0"/>
                </a:spcBef>
                <a:spcAft>
                  <a:spcPts val="400"/>
                </a:spcAft>
                <a:buFontTx/>
                <a:buNone/>
              </a:pPr>
              <a:r>
                <a:rPr lang="en-US" altLang="en-US" sz="1400" dirty="0">
                  <a:solidFill>
                    <a:schemeClr val="bg2"/>
                  </a:solidFill>
                  <a:latin typeface="Lucida Sans" panose="020B0602030504020204" pitchFamily="34" charset="0"/>
                </a:rPr>
                <a:t>C. Begin to delegate more tasks to him, and allow him to function more on his own.</a:t>
              </a:r>
            </a:p>
            <a:p>
              <a:pPr>
                <a:spcBef>
                  <a:spcPct val="0"/>
                </a:spcBef>
                <a:spcAft>
                  <a:spcPts val="200"/>
                </a:spcAft>
                <a:buFontTx/>
                <a:buNone/>
              </a:pPr>
              <a:r>
                <a:rPr lang="en-US" altLang="en-US" sz="1400" dirty="0">
                  <a:solidFill>
                    <a:schemeClr val="bg2"/>
                  </a:solidFill>
                  <a:latin typeface="Lucida Sans" panose="020B0602030504020204" pitchFamily="34" charset="0"/>
                </a:rPr>
                <a:t>D. Begin to define his work responsibilities, and supervise his activities.</a:t>
              </a:r>
            </a:p>
            <a:p>
              <a:pPr>
                <a:spcBef>
                  <a:spcPct val="0"/>
                </a:spcBef>
                <a:spcAft>
                  <a:spcPts val="200"/>
                </a:spcAft>
                <a:buFontTx/>
                <a:buNone/>
              </a:pPr>
              <a:endParaRPr lang="en-US" altLang="en-US" sz="1400" dirty="0">
                <a:solidFill>
                  <a:schemeClr val="bg2"/>
                </a:solidFill>
                <a:latin typeface="Lucida Sans" panose="020B0602030504020204" pitchFamily="34" charset="0"/>
              </a:endParaRPr>
            </a:p>
          </p:txBody>
        </p:sp>
        <p:sp>
          <p:nvSpPr>
            <p:cNvPr id="6" name="TextBox 22"/>
            <p:cNvSpPr txBox="1">
              <a:spLocks noChangeArrowheads="1"/>
            </p:cNvSpPr>
            <p:nvPr/>
          </p:nvSpPr>
          <p:spPr bwMode="auto">
            <a:xfrm>
              <a:off x="6308725" y="1193800"/>
              <a:ext cx="1350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dirty="0">
                  <a:solidFill>
                    <a:schemeClr val="bg2"/>
                  </a:solidFill>
                  <a:latin typeface="Lucida Sans" panose="020B0602030504020204" pitchFamily="34" charset="0"/>
                </a:rPr>
                <a:t>Scenario 4</a:t>
              </a:r>
            </a:p>
          </p:txBody>
        </p:sp>
      </p:grpSp>
    </p:spTree>
    <p:custDataLst>
      <p:tags r:id="rId1"/>
    </p:custDataLst>
    <p:extLst>
      <p:ext uri="{BB962C8B-B14F-4D97-AF65-F5344CB8AC3E}">
        <p14:creationId xmlns:p14="http://schemas.microsoft.com/office/powerpoint/2010/main" val="8555169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4294967295"/>
          </p:nvPr>
        </p:nvSpPr>
        <p:spPr bwMode="auto">
          <a:xfrm>
            <a:off x="777836" y="1520888"/>
            <a:ext cx="7950527" cy="4511778"/>
          </a:xfrm>
        </p:spPr>
        <p:txBody>
          <a:bodyPr anchorCtr="0"/>
          <a:lstStyle/>
          <a:p>
            <a:pPr marL="0" indent="0" eaLnBrk="1" hangingPunct="1">
              <a:buFontTx/>
              <a:buNone/>
              <a:defRPr/>
            </a:pPr>
            <a:r>
              <a:rPr sz="4000" b="1" u="sng" kern="1200" dirty="0" smtClean="0">
                <a:solidFill>
                  <a:schemeClr val="accent1"/>
                </a:solidFill>
                <a:latin typeface="Lucida Sans" pitchFamily="34" charset="0"/>
                <a:ea typeface="+mj-ea"/>
                <a:cs typeface="+mj-cs"/>
              </a:rPr>
              <a:t>Diagnosis</a:t>
            </a:r>
            <a:r>
              <a:rPr sz="4000" b="1" kern="1200" dirty="0" smtClean="0">
                <a:solidFill>
                  <a:schemeClr val="accent1"/>
                </a:solidFill>
                <a:latin typeface="Lucida Sans" pitchFamily="34" charset="0"/>
                <a:ea typeface="+mj-ea"/>
                <a:cs typeface="+mj-cs"/>
              </a:rPr>
              <a:t>:</a:t>
            </a:r>
          </a:p>
          <a:p>
            <a:pPr marL="0" indent="0" eaLnBrk="1" hangingPunct="1">
              <a:buFontTx/>
              <a:buNone/>
              <a:defRPr/>
            </a:pPr>
            <a:endParaRPr sz="3400" b="1" dirty="0" smtClean="0"/>
          </a:p>
          <a:p>
            <a:pPr marL="0" indent="0" eaLnBrk="1" hangingPunct="1">
              <a:buFontTx/>
              <a:buNone/>
              <a:defRPr/>
            </a:pPr>
            <a:r>
              <a:rPr sz="3400" b="1" dirty="0" smtClean="0"/>
              <a:t>The ability to accurately assess the needs of </a:t>
            </a:r>
          </a:p>
          <a:p>
            <a:pPr marL="0" indent="0" eaLnBrk="1" hangingPunct="1">
              <a:buFontTx/>
              <a:buNone/>
              <a:defRPr/>
            </a:pPr>
            <a:r>
              <a:rPr sz="3400" b="1" dirty="0" smtClean="0"/>
              <a:t>			</a:t>
            </a:r>
            <a:r>
              <a:rPr sz="3400" b="1" i="1" dirty="0" smtClean="0"/>
              <a:t>…the specific situation</a:t>
            </a:r>
            <a:endParaRPr sz="4000" b="1" i="1" dirty="0" smtClean="0">
              <a:solidFill>
                <a:schemeClr val="accent1"/>
              </a:solidFill>
            </a:endParaRPr>
          </a:p>
        </p:txBody>
      </p:sp>
    </p:spTree>
    <p:custDataLst>
      <p:tags r:id="rId1"/>
    </p:custDataLst>
    <p:extLst>
      <p:ext uri="{BB962C8B-B14F-4D97-AF65-F5344CB8AC3E}">
        <p14:creationId xmlns:p14="http://schemas.microsoft.com/office/powerpoint/2010/main" val="365093209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bwMode="auto">
          <a:xfrm>
            <a:off x="575954" y="1473214"/>
            <a:ext cx="7772400" cy="4844457"/>
          </a:xfrm>
        </p:spPr>
        <p:txBody>
          <a:bodyPr anchorCtr="0"/>
          <a:lstStyle/>
          <a:p>
            <a:pPr eaLnBrk="1" hangingPunct="1">
              <a:buFontTx/>
              <a:buNone/>
              <a:defRPr/>
            </a:pPr>
            <a:r>
              <a:rPr sz="4000" dirty="0" smtClean="0"/>
              <a:t>	</a:t>
            </a:r>
            <a:r>
              <a:rPr sz="4000" b="1" u="sng" kern="1200" dirty="0" smtClean="0">
                <a:solidFill>
                  <a:schemeClr val="accent1"/>
                </a:solidFill>
                <a:latin typeface="Lucida Sans" pitchFamily="34" charset="0"/>
                <a:ea typeface="+mj-ea"/>
                <a:cs typeface="+mj-cs"/>
              </a:rPr>
              <a:t>Development Level</a:t>
            </a:r>
            <a:r>
              <a:rPr sz="4000" b="1" kern="1200" dirty="0" smtClean="0">
                <a:solidFill>
                  <a:schemeClr val="accent1"/>
                </a:solidFill>
                <a:latin typeface="Lucida Sans" pitchFamily="34" charset="0"/>
                <a:ea typeface="+mj-ea"/>
                <a:cs typeface="+mj-cs"/>
              </a:rPr>
              <a:t>:</a:t>
            </a:r>
          </a:p>
          <a:p>
            <a:pPr lvl="2" eaLnBrk="1" hangingPunct="1">
              <a:lnSpc>
                <a:spcPct val="115000"/>
              </a:lnSpc>
              <a:buFontTx/>
              <a:buNone/>
              <a:defRPr/>
            </a:pPr>
            <a:r>
              <a:rPr sz="3600" b="1" dirty="0" smtClean="0"/>
              <a:t>	</a:t>
            </a:r>
            <a:br>
              <a:rPr sz="3600" b="1" dirty="0" smtClean="0"/>
            </a:br>
            <a:r>
              <a:rPr sz="3600" b="1" dirty="0" smtClean="0"/>
              <a:t>A measure of an individual's degree of </a:t>
            </a:r>
            <a:r>
              <a:rPr sz="3600" b="1" i="1" u="sng" dirty="0" smtClean="0"/>
              <a:t>COMPETENCE</a:t>
            </a:r>
            <a:r>
              <a:rPr sz="3600" b="1" dirty="0" smtClean="0"/>
              <a:t> and the level of </a:t>
            </a:r>
            <a:r>
              <a:rPr sz="3600" b="1" i="1" u="sng" dirty="0" smtClean="0"/>
              <a:t>COMMITMENT</a:t>
            </a:r>
            <a:r>
              <a:rPr sz="3600" b="1" dirty="0" smtClean="0"/>
              <a:t> to complete a specific task.</a:t>
            </a:r>
          </a:p>
          <a:p>
            <a:pPr eaLnBrk="1" hangingPunct="1">
              <a:buFontTx/>
              <a:buNone/>
              <a:defRPr/>
            </a:pPr>
            <a:endParaRPr sz="4000" dirty="0" smtClean="0"/>
          </a:p>
          <a:p>
            <a:pPr eaLnBrk="1" hangingPunct="1">
              <a:buFontTx/>
              <a:buNone/>
              <a:defRPr/>
            </a:pPr>
            <a:endParaRPr sz="4000" dirty="0" smtClean="0"/>
          </a:p>
          <a:p>
            <a:pPr eaLnBrk="1" hangingPunct="1">
              <a:buFontTx/>
              <a:buNone/>
              <a:defRPr/>
            </a:pPr>
            <a:endParaRPr sz="4000" dirty="0" smtClean="0"/>
          </a:p>
        </p:txBody>
      </p:sp>
    </p:spTree>
    <p:custDataLst>
      <p:tags r:id="rId1"/>
    </p:custDataLst>
    <p:extLst>
      <p:ext uri="{BB962C8B-B14F-4D97-AF65-F5344CB8AC3E}">
        <p14:creationId xmlns:p14="http://schemas.microsoft.com/office/powerpoint/2010/main" val="29869786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ChangeArrowheads="1"/>
          </p:cNvSpPr>
          <p:nvPr/>
        </p:nvSpPr>
        <p:spPr bwMode="auto">
          <a:xfrm>
            <a:off x="914400" y="1219200"/>
            <a:ext cx="7391400"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4475" indent="-244475"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algn="ctr" eaLnBrk="1" hangingPunct="1">
              <a:lnSpc>
                <a:spcPct val="95000"/>
              </a:lnSpc>
              <a:buClrTx/>
              <a:buSzPct val="125000"/>
              <a:buFontTx/>
              <a:buNone/>
            </a:pPr>
            <a:endParaRPr lang="en-US" altLang="en-US" sz="2800" b="1">
              <a:solidFill>
                <a:schemeClr val="tx1"/>
              </a:solidFill>
              <a:latin typeface="Arial" charset="0"/>
            </a:endParaRPr>
          </a:p>
        </p:txBody>
      </p:sp>
      <p:graphicFrame>
        <p:nvGraphicFramePr>
          <p:cNvPr id="106533" name="Group 37"/>
          <p:cNvGraphicFramePr>
            <a:graphicFrameLocks noGrp="1"/>
          </p:cNvGraphicFramePr>
          <p:nvPr>
            <p:ph idx="4294967295"/>
            <p:extLst/>
          </p:nvPr>
        </p:nvGraphicFramePr>
        <p:xfrm>
          <a:off x="1543792" y="1219200"/>
          <a:ext cx="6400800" cy="4835526"/>
        </p:xfrm>
        <a:graphic>
          <a:graphicData uri="http://schemas.openxmlformats.org/drawingml/2006/table">
            <a:tbl>
              <a:tblPr/>
              <a:tblGrid>
                <a:gridCol w="6400800">
                  <a:extLst>
                    <a:ext uri="{9D8B030D-6E8A-4147-A177-3AD203B41FA5}">
                      <a16:colId xmlns:a16="http://schemas.microsoft.com/office/drawing/2014/main" val="20000"/>
                    </a:ext>
                  </a:extLst>
                </a:gridCol>
              </a:tblGrid>
              <a:tr h="1162203">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800" b="1" u="none" kern="1200" dirty="0" smtClean="0">
                          <a:solidFill>
                            <a:schemeClr val="accent1"/>
                          </a:solidFill>
                          <a:latin typeface="Lucida Sans" pitchFamily="34" charset="0"/>
                          <a:ea typeface="+mj-ea"/>
                          <a:cs typeface="+mj-cs"/>
                        </a:rPr>
                        <a:t>COMPETENCE:</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600" b="1" i="0" u="none" strike="noStrike" cap="none" normalizeH="0" baseline="0" dirty="0" smtClean="0">
                          <a:ln>
                            <a:noFill/>
                          </a:ln>
                          <a:solidFill>
                            <a:schemeClr val="bg2"/>
                          </a:solidFill>
                          <a:effectLst/>
                          <a:latin typeface="Stone Sans" pitchFamily="34" charset="0"/>
                        </a:rPr>
                        <a:t>Knowledge and Skill</a:t>
                      </a:r>
                      <a:endParaRPr kumimoji="0" lang="en-US" sz="2800" b="1" i="0" u="none" strike="noStrike" cap="none" normalizeH="0" baseline="0" dirty="0" smtClean="0">
                        <a:ln>
                          <a:noFill/>
                        </a:ln>
                        <a:solidFill>
                          <a:schemeClr val="bg2"/>
                        </a:solidFill>
                        <a:effectLst/>
                        <a:latin typeface="Stone Sans"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schemeClr>
                    </a:solidFill>
                  </a:tcPr>
                </a:tc>
                <a:extLst>
                  <a:ext uri="{0D108BD9-81ED-4DB2-BD59-A6C34878D82A}">
                    <a16:rowId xmlns:a16="http://schemas.microsoft.com/office/drawing/2014/main" val="10000"/>
                  </a:ext>
                </a:extLst>
              </a:tr>
              <a:tr h="1162203">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800" b="1" u="none" kern="1200" dirty="0" smtClean="0">
                          <a:solidFill>
                            <a:schemeClr val="accent1"/>
                          </a:solidFill>
                          <a:latin typeface="Lucida Sans" pitchFamily="34" charset="0"/>
                          <a:ea typeface="+mj-ea"/>
                          <a:cs typeface="+mj-cs"/>
                        </a:rPr>
                        <a:t>COMMITMENT:</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600" b="1" i="0" u="none" strike="noStrike" cap="none" normalizeH="0" baseline="0" dirty="0" smtClean="0">
                          <a:ln>
                            <a:noFill/>
                          </a:ln>
                          <a:solidFill>
                            <a:schemeClr val="bg2"/>
                          </a:solidFill>
                          <a:effectLst/>
                          <a:latin typeface="Stone Sans" pitchFamily="34" charset="0"/>
                        </a:rPr>
                        <a:t>Confidence and Motivation</a:t>
                      </a:r>
                      <a:endParaRPr kumimoji="0" lang="en-US" sz="2800" b="1" i="0" u="none" strike="noStrike" cap="none" normalizeH="0" baseline="0" dirty="0" smtClean="0">
                        <a:ln>
                          <a:noFill/>
                        </a:ln>
                        <a:solidFill>
                          <a:schemeClr val="bg2"/>
                        </a:solidFill>
                        <a:effectLst/>
                        <a:latin typeface="Stone Sans"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1162203">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800" b="1" u="none" kern="1200" dirty="0" smtClean="0">
                          <a:solidFill>
                            <a:schemeClr val="accent1"/>
                          </a:solidFill>
                          <a:latin typeface="Lucida Sans" pitchFamily="34" charset="0"/>
                          <a:ea typeface="+mj-ea"/>
                          <a:cs typeface="+mj-cs"/>
                        </a:rPr>
                        <a:t>CONFIDENCE:</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600" b="1" i="0" u="none" strike="noStrike" cap="none" normalizeH="0" baseline="0" dirty="0" smtClean="0">
                          <a:ln>
                            <a:noFill/>
                          </a:ln>
                          <a:solidFill>
                            <a:schemeClr val="bg2"/>
                          </a:solidFill>
                          <a:effectLst/>
                          <a:latin typeface="Stone Sans" pitchFamily="34" charset="0"/>
                        </a:rPr>
                        <a:t>A person’s self assurance</a:t>
                      </a:r>
                      <a:endParaRPr kumimoji="0" lang="en-US" sz="2800" b="1" i="0" u="none" strike="noStrike" cap="none" normalizeH="0" baseline="0" dirty="0" smtClean="0">
                        <a:ln>
                          <a:noFill/>
                        </a:ln>
                        <a:solidFill>
                          <a:schemeClr val="bg2"/>
                        </a:solidFill>
                        <a:effectLst/>
                        <a:latin typeface="Stone Sans"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schemeClr>
                    </a:solidFill>
                  </a:tcPr>
                </a:tc>
                <a:extLst>
                  <a:ext uri="{0D108BD9-81ED-4DB2-BD59-A6C34878D82A}">
                    <a16:rowId xmlns:a16="http://schemas.microsoft.com/office/drawing/2014/main" val="10002"/>
                  </a:ext>
                </a:extLst>
              </a:tr>
              <a:tr h="1348917">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800" b="1" u="none" kern="1200" dirty="0" smtClean="0">
                          <a:solidFill>
                            <a:schemeClr val="accent1"/>
                          </a:solidFill>
                          <a:latin typeface="Lucida Sans" pitchFamily="34" charset="0"/>
                          <a:ea typeface="+mj-ea"/>
                          <a:cs typeface="+mj-cs"/>
                        </a:rPr>
                        <a:t>MOTIVATION:</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600" b="1" i="0" u="none" strike="noStrike" cap="none" normalizeH="0" baseline="0" dirty="0" smtClean="0">
                          <a:ln>
                            <a:noFill/>
                          </a:ln>
                          <a:solidFill>
                            <a:schemeClr val="bg2"/>
                          </a:solidFill>
                          <a:effectLst/>
                          <a:latin typeface="Stone Sans" pitchFamily="34" charset="0"/>
                        </a:rPr>
                        <a:t>A person’s interest in and enthusiasm for doing a task well done.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173414089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4294967295"/>
          </p:nvPr>
        </p:nvSpPr>
        <p:spPr bwMode="auto">
          <a:xfrm>
            <a:off x="838200" y="1981200"/>
            <a:ext cx="8305800" cy="4340225"/>
          </a:xfrm>
        </p:spPr>
        <p:txBody>
          <a:bodyPr anchorCtr="0"/>
          <a:lstStyle/>
          <a:p>
            <a:pPr marL="533400" indent="-533400" eaLnBrk="1" hangingPunct="1">
              <a:buSzTx/>
              <a:buFontTx/>
              <a:buAutoNum type="arabicPeriod"/>
            </a:pPr>
            <a:r>
              <a:rPr altLang="en-US" b="1" dirty="0" smtClean="0"/>
              <a:t>Define leadership.</a:t>
            </a:r>
          </a:p>
          <a:p>
            <a:pPr marL="533400" indent="-533400" eaLnBrk="1" hangingPunct="1">
              <a:buSzTx/>
              <a:buFontTx/>
              <a:buNone/>
            </a:pPr>
            <a:endParaRPr altLang="en-US" sz="2000" b="1" dirty="0" smtClean="0"/>
          </a:p>
          <a:p>
            <a:pPr marL="533400" indent="-533400" eaLnBrk="1" hangingPunct="1">
              <a:buSzTx/>
              <a:buFontTx/>
              <a:buAutoNum type="arabicPeriod" startAt="2"/>
            </a:pPr>
            <a:r>
              <a:rPr altLang="en-US" b="1" dirty="0" smtClean="0"/>
              <a:t>Explain what is meant by dynamic and effective leadership.</a:t>
            </a:r>
          </a:p>
          <a:p>
            <a:pPr marL="533400" indent="-533400" eaLnBrk="1" hangingPunct="1">
              <a:buSzTx/>
              <a:buFontTx/>
              <a:buNone/>
            </a:pPr>
            <a:endParaRPr altLang="en-US" sz="2000" b="1" dirty="0" smtClean="0"/>
          </a:p>
          <a:p>
            <a:pPr marL="533400" indent="-533400" eaLnBrk="1" hangingPunct="1">
              <a:buSzTx/>
              <a:buFontTx/>
              <a:buAutoNum type="arabicPeriod" startAt="3"/>
            </a:pPr>
            <a:r>
              <a:rPr altLang="en-US" b="1" dirty="0" smtClean="0"/>
              <a:t>Identify and describe a set of four leadership styles.</a:t>
            </a:r>
          </a:p>
          <a:p>
            <a:pPr marL="533400" indent="-533400" eaLnBrk="1" hangingPunct="1">
              <a:buSzTx/>
              <a:buFontTx/>
              <a:buNone/>
            </a:pPr>
            <a:endParaRPr altLang="en-US" sz="2000" dirty="0" smtClean="0"/>
          </a:p>
          <a:p>
            <a:pPr marL="533400" indent="-533400" eaLnBrk="1" hangingPunct="1">
              <a:buSzTx/>
              <a:buFontTx/>
              <a:buNone/>
            </a:pPr>
            <a:endParaRPr altLang="en-US" dirty="0" smtClean="0"/>
          </a:p>
        </p:txBody>
      </p:sp>
      <p:sp>
        <p:nvSpPr>
          <p:cNvPr id="14339" name="Rectangle 3"/>
          <p:cNvSpPr>
            <a:spLocks noGrp="1" noChangeArrowheads="1"/>
          </p:cNvSpPr>
          <p:nvPr>
            <p:ph type="title" idx="4294967295"/>
          </p:nvPr>
        </p:nvSpPr>
        <p:spPr bwMode="auto">
          <a:xfrm>
            <a:off x="0" y="1117600"/>
            <a:ext cx="5770563" cy="590550"/>
          </a:xfrm>
        </p:spPr>
        <p:txBody>
          <a:bodyPr anchor="t" anchorCtr="0"/>
          <a:lstStyle/>
          <a:p>
            <a:pPr eaLnBrk="1" hangingPunct="1"/>
            <a:r>
              <a:rPr lang="en-US" altLang="en-US" sz="3600" dirty="0" smtClean="0"/>
              <a:t>Session Objectives</a:t>
            </a:r>
          </a:p>
        </p:txBody>
      </p:sp>
    </p:spTree>
    <p:extLst>
      <p:ext uri="{BB962C8B-B14F-4D97-AF65-F5344CB8AC3E}">
        <p14:creationId xmlns:p14="http://schemas.microsoft.com/office/powerpoint/2010/main" val="405050319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542" name="Group 166"/>
          <p:cNvGraphicFramePr>
            <a:graphicFrameLocks noGrp="1"/>
          </p:cNvGraphicFramePr>
          <p:nvPr>
            <p:ph type="tbl" idx="4294967295"/>
            <p:extLst/>
          </p:nvPr>
        </p:nvGraphicFramePr>
        <p:xfrm>
          <a:off x="510639" y="1599891"/>
          <a:ext cx="8534400" cy="4233862"/>
        </p:xfrm>
        <a:graphic>
          <a:graphicData uri="http://schemas.openxmlformats.org/drawingml/2006/table">
            <a:tbl>
              <a:tblPr/>
              <a:tblGrid>
                <a:gridCol w="20574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tblGrid>
              <a:tr h="796925">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000" b="1" u="none" kern="1200" dirty="0" smtClean="0">
                          <a:solidFill>
                            <a:schemeClr val="accent1"/>
                          </a:solidFill>
                          <a:latin typeface="Lucida Sans" pitchFamily="34" charset="0"/>
                          <a:ea typeface="+mj-ea"/>
                          <a:cs typeface="+mj-cs"/>
                        </a:rPr>
                        <a:t>PEAK PERFORMER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000" b="1" u="none" kern="1200" dirty="0" smtClean="0">
                          <a:solidFill>
                            <a:schemeClr val="accent1"/>
                          </a:solidFill>
                          <a:latin typeface="Lucida Sans" pitchFamily="34" charset="0"/>
                          <a:ea typeface="+mj-ea"/>
                          <a:cs typeface="+mj-cs"/>
                        </a:rPr>
                        <a:t>RELUCTANT</a:t>
                      </a:r>
                    </a:p>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000" b="1" u="none" kern="1200" dirty="0" smtClean="0">
                          <a:solidFill>
                            <a:schemeClr val="accent1"/>
                          </a:solidFill>
                          <a:latin typeface="Lucida Sans" pitchFamily="34" charset="0"/>
                          <a:ea typeface="+mj-ea"/>
                          <a:cs typeface="+mj-cs"/>
                        </a:rPr>
                        <a:t>CONTRIBUTOR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000" b="1" u="none" kern="1200" dirty="0" smtClean="0">
                          <a:solidFill>
                            <a:schemeClr val="accent1"/>
                          </a:solidFill>
                          <a:latin typeface="Lucida Sans" pitchFamily="34" charset="0"/>
                          <a:ea typeface="+mj-ea"/>
                          <a:cs typeface="+mj-cs"/>
                        </a:rPr>
                        <a:t>DISILLUSIONED</a:t>
                      </a:r>
                    </a:p>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000" b="1" u="none" kern="1200" dirty="0" smtClean="0">
                          <a:solidFill>
                            <a:schemeClr val="accent1"/>
                          </a:solidFill>
                          <a:latin typeface="Lucida Sans" pitchFamily="34" charset="0"/>
                          <a:ea typeface="+mj-ea"/>
                          <a:cs typeface="+mj-cs"/>
                        </a:rPr>
                        <a:t>LEARNER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000" b="1" u="none" kern="1200" dirty="0" smtClean="0">
                          <a:solidFill>
                            <a:schemeClr val="accent1"/>
                          </a:solidFill>
                          <a:latin typeface="Lucida Sans" pitchFamily="34" charset="0"/>
                          <a:ea typeface="+mj-ea"/>
                          <a:cs typeface="+mj-cs"/>
                        </a:rPr>
                        <a:t>ENTHUSIASTIC </a:t>
                      </a:r>
                    </a:p>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000" b="1" u="none" kern="1200" dirty="0" smtClean="0">
                          <a:solidFill>
                            <a:schemeClr val="accent1"/>
                          </a:solidFill>
                          <a:latin typeface="Lucida Sans" pitchFamily="34" charset="0"/>
                          <a:ea typeface="+mj-ea"/>
                          <a:cs typeface="+mj-cs"/>
                        </a:rPr>
                        <a:t>BEGINNER</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0"/>
                  </a:ext>
                </a:extLst>
              </a:tr>
              <a:tr h="2670174">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endParaRPr kumimoji="0" lang="en-US" sz="2000" b="1" i="0" u="none" strike="noStrike" cap="none" normalizeH="0" baseline="0" smtClean="0">
                        <a:ln>
                          <a:noFill/>
                        </a:ln>
                        <a:solidFill>
                          <a:schemeClr val="bg2"/>
                        </a:solidFill>
                        <a:effectLst/>
                        <a:latin typeface="Stone Sans" pitchFamily="34" charset="0"/>
                      </a:endParaRP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HIGH</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COMPETENCE</a:t>
                      </a:r>
                    </a:p>
                    <a:p>
                      <a:pPr marL="0" marR="0" lvl="0" indent="0" algn="ctr" defTabSz="914400" rtl="0" eaLnBrk="1" fontAlgn="base" latinLnBrk="0" hangingPunct="1">
                        <a:lnSpc>
                          <a:spcPct val="95000"/>
                        </a:lnSpc>
                        <a:spcBef>
                          <a:spcPct val="25000"/>
                        </a:spcBef>
                        <a:spcAft>
                          <a:spcPct val="0"/>
                        </a:spcAft>
                        <a:buClrTx/>
                        <a:buSzPct val="125000"/>
                        <a:buFontTx/>
                        <a:buNone/>
                        <a:tabLst/>
                      </a:pPr>
                      <a:endParaRPr kumimoji="0" lang="en-US" sz="2000" b="1" i="0" u="none" strike="noStrike" cap="none" normalizeH="0" baseline="0" smtClean="0">
                        <a:ln>
                          <a:noFill/>
                        </a:ln>
                        <a:solidFill>
                          <a:schemeClr val="bg2"/>
                        </a:solidFill>
                        <a:effectLst/>
                        <a:latin typeface="Stone Sans" pitchFamily="34" charset="0"/>
                      </a:endParaRP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HIGH</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COMMITMENT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DD"/>
                    </a:solidFill>
                  </a:tcPr>
                </a:tc>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endParaRPr kumimoji="0" lang="en-US" sz="2000" b="1" i="0" u="none" strike="noStrike" cap="none" normalizeH="0" baseline="0" smtClean="0">
                        <a:ln>
                          <a:noFill/>
                        </a:ln>
                        <a:solidFill>
                          <a:schemeClr val="bg2"/>
                        </a:solidFill>
                        <a:effectLst/>
                        <a:latin typeface="Stone Sans" pitchFamily="34" charset="0"/>
                      </a:endParaRP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HIGH</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COMPETENCE</a:t>
                      </a:r>
                    </a:p>
                    <a:p>
                      <a:pPr marL="0" marR="0" lvl="0" indent="0" algn="ctr" defTabSz="914400" rtl="0" eaLnBrk="1" fontAlgn="base" latinLnBrk="0" hangingPunct="1">
                        <a:lnSpc>
                          <a:spcPct val="95000"/>
                        </a:lnSpc>
                        <a:spcBef>
                          <a:spcPct val="25000"/>
                        </a:spcBef>
                        <a:spcAft>
                          <a:spcPct val="0"/>
                        </a:spcAft>
                        <a:buClrTx/>
                        <a:buSzPct val="125000"/>
                        <a:buFontTx/>
                        <a:buNone/>
                        <a:tabLst/>
                      </a:pPr>
                      <a:endParaRPr kumimoji="0" lang="en-US" sz="2000" b="1" i="0" u="none" strike="noStrike" cap="none" normalizeH="0" baseline="0" smtClean="0">
                        <a:ln>
                          <a:noFill/>
                        </a:ln>
                        <a:solidFill>
                          <a:schemeClr val="bg2"/>
                        </a:solidFill>
                        <a:effectLst/>
                        <a:latin typeface="Stone Sans" pitchFamily="34" charset="0"/>
                      </a:endParaRP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VARIABLE </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COMMITMENT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F2BB"/>
                    </a:solidFill>
                  </a:tcPr>
                </a:tc>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endParaRPr kumimoji="0" lang="en-US" sz="2400" b="1" i="0" u="none" strike="noStrike" cap="none" normalizeH="0" baseline="0" smtClean="0">
                        <a:ln>
                          <a:noFill/>
                        </a:ln>
                        <a:solidFill>
                          <a:schemeClr val="bg2"/>
                        </a:solidFill>
                        <a:effectLst/>
                        <a:latin typeface="Stone Sans" pitchFamily="34" charset="0"/>
                      </a:endParaRP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SOME</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COMPETENCE</a:t>
                      </a:r>
                    </a:p>
                    <a:p>
                      <a:pPr marL="0" marR="0" lvl="0" indent="0" algn="ctr" defTabSz="914400" rtl="0" eaLnBrk="1" fontAlgn="base" latinLnBrk="0" hangingPunct="1">
                        <a:lnSpc>
                          <a:spcPct val="95000"/>
                        </a:lnSpc>
                        <a:spcBef>
                          <a:spcPct val="25000"/>
                        </a:spcBef>
                        <a:spcAft>
                          <a:spcPct val="0"/>
                        </a:spcAft>
                        <a:buClrTx/>
                        <a:buSzPct val="125000"/>
                        <a:buFontTx/>
                        <a:buNone/>
                        <a:tabLst/>
                      </a:pPr>
                      <a:endParaRPr kumimoji="0" lang="en-US" sz="2000" b="1" i="0" u="none" strike="noStrike" cap="none" normalizeH="0" baseline="0" smtClean="0">
                        <a:ln>
                          <a:noFill/>
                        </a:ln>
                        <a:solidFill>
                          <a:schemeClr val="bg2"/>
                        </a:solidFill>
                        <a:effectLst/>
                        <a:latin typeface="Stone Sans" pitchFamily="34" charset="0"/>
                      </a:endParaRP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LOW</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COMMITMENT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EEA4"/>
                    </a:solidFill>
                  </a:tcPr>
                </a:tc>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endParaRPr kumimoji="0" lang="en-US" sz="2000" b="1" i="0" u="none" strike="noStrike" cap="none" normalizeH="0" baseline="0" smtClean="0">
                        <a:ln>
                          <a:noFill/>
                        </a:ln>
                        <a:solidFill>
                          <a:schemeClr val="bg2"/>
                        </a:solidFill>
                        <a:effectLst/>
                        <a:latin typeface="Stone Sans" pitchFamily="34" charset="0"/>
                      </a:endParaRP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LOW</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COMPETENCE</a:t>
                      </a:r>
                    </a:p>
                    <a:p>
                      <a:pPr marL="0" marR="0" lvl="0" indent="0" algn="ctr" defTabSz="914400" rtl="0" eaLnBrk="1" fontAlgn="base" latinLnBrk="0" hangingPunct="1">
                        <a:lnSpc>
                          <a:spcPct val="95000"/>
                        </a:lnSpc>
                        <a:spcBef>
                          <a:spcPct val="25000"/>
                        </a:spcBef>
                        <a:spcAft>
                          <a:spcPct val="0"/>
                        </a:spcAft>
                        <a:buClrTx/>
                        <a:buSzPct val="125000"/>
                        <a:buFontTx/>
                        <a:buNone/>
                        <a:tabLst/>
                      </a:pPr>
                      <a:endParaRPr kumimoji="0" lang="en-US" sz="2000" b="1" i="0" u="none" strike="noStrike" cap="none" normalizeH="0" baseline="0" smtClean="0">
                        <a:ln>
                          <a:noFill/>
                        </a:ln>
                        <a:solidFill>
                          <a:schemeClr val="bg2"/>
                        </a:solidFill>
                        <a:effectLst/>
                        <a:latin typeface="Stone Sans" pitchFamily="34" charset="0"/>
                      </a:endParaRP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HIGH</a:t>
                      </a:r>
                    </a:p>
                    <a:p>
                      <a:pPr marL="0" marR="0" lvl="0" indent="0" algn="ctr" defTabSz="914400" rtl="0" eaLnBrk="1" fontAlgn="base" latinLnBrk="0" hangingPunct="1">
                        <a:lnSpc>
                          <a:spcPct val="95000"/>
                        </a:lnSpc>
                        <a:spcBef>
                          <a:spcPct val="25000"/>
                        </a:spcBef>
                        <a:spcAft>
                          <a:spcPct val="0"/>
                        </a:spcAft>
                        <a:buClrTx/>
                        <a:buSzPct val="125000"/>
                        <a:buFontTx/>
                        <a:buNone/>
                        <a:tabLst/>
                      </a:pPr>
                      <a:r>
                        <a:rPr kumimoji="0" lang="en-US" sz="2000" b="1" i="0" u="none" strike="noStrike" cap="none" normalizeH="0" baseline="0" smtClean="0">
                          <a:ln>
                            <a:noFill/>
                          </a:ln>
                          <a:solidFill>
                            <a:schemeClr val="bg2"/>
                          </a:solidFill>
                          <a:effectLst/>
                          <a:latin typeface="Stone Sans" pitchFamily="34" charset="0"/>
                        </a:rPr>
                        <a:t>COMMITMENT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E1A5"/>
                    </a:solidFill>
                  </a:tcPr>
                </a:tc>
                <a:extLst>
                  <a:ext uri="{0D108BD9-81ED-4DB2-BD59-A6C34878D82A}">
                    <a16:rowId xmlns:a16="http://schemas.microsoft.com/office/drawing/2014/main" val="10001"/>
                  </a:ext>
                </a:extLst>
              </a:tr>
              <a:tr h="766763">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800" b="1" u="none" kern="1200" dirty="0" smtClean="0">
                          <a:solidFill>
                            <a:schemeClr val="accent1"/>
                          </a:solidFill>
                          <a:latin typeface="Lucida Sans" pitchFamily="34" charset="0"/>
                          <a:ea typeface="+mj-ea"/>
                          <a:cs typeface="+mj-cs"/>
                        </a:rPr>
                        <a:t>D-4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800" b="1" u="none" kern="1200" smtClean="0">
                          <a:solidFill>
                            <a:schemeClr val="accent1"/>
                          </a:solidFill>
                          <a:latin typeface="Lucida Sans" pitchFamily="34" charset="0"/>
                          <a:ea typeface="+mj-ea"/>
                          <a:cs typeface="+mj-cs"/>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800" b="1" u="none" kern="1200" smtClean="0">
                          <a:solidFill>
                            <a:schemeClr val="accent1"/>
                          </a:solidFill>
                          <a:latin typeface="Lucida Sans" pitchFamily="34" charset="0"/>
                          <a:ea typeface="+mj-ea"/>
                          <a:cs typeface="+mj-cs"/>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95000"/>
                        </a:lnSpc>
                        <a:spcBef>
                          <a:spcPct val="25000"/>
                        </a:spcBef>
                        <a:spcAft>
                          <a:spcPct val="0"/>
                        </a:spcAft>
                        <a:buClrTx/>
                        <a:buSzPct val="125000"/>
                        <a:buFontTx/>
                        <a:buNone/>
                        <a:tabLst/>
                      </a:pPr>
                      <a:r>
                        <a:rPr lang="en-US" sz="2800" b="1" u="none" kern="1200" dirty="0" smtClean="0">
                          <a:solidFill>
                            <a:schemeClr val="accent1"/>
                          </a:solidFill>
                          <a:latin typeface="Lucida Sans" pitchFamily="34" charset="0"/>
                          <a:ea typeface="+mj-ea"/>
                          <a:cs typeface="+mj-cs"/>
                        </a:rPr>
                        <a:t>D-1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68389838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bwMode="auto">
          <a:xfrm>
            <a:off x="1512734" y="1187316"/>
            <a:ext cx="6038603" cy="3577903"/>
          </a:xfrm>
        </p:spPr>
        <p:txBody>
          <a:bodyPr anchorCtr="0"/>
          <a:lstStyle/>
          <a:p>
            <a:pPr eaLnBrk="1" hangingPunct="1">
              <a:buFontTx/>
              <a:buNone/>
              <a:defRPr/>
            </a:pPr>
            <a:endParaRPr b="1" dirty="0" smtClean="0"/>
          </a:p>
          <a:p>
            <a:pPr algn="ctr" eaLnBrk="1" hangingPunct="1">
              <a:buFontTx/>
              <a:buNone/>
              <a:defRPr/>
            </a:pPr>
            <a:r>
              <a:rPr sz="4000" b="1" u="sng" dirty="0" smtClean="0">
                <a:solidFill>
                  <a:schemeClr val="accent1"/>
                </a:solidFill>
                <a:latin typeface="Lucida Sans" pitchFamily="34" charset="0"/>
                <a:ea typeface="+mj-ea"/>
                <a:cs typeface="+mj-cs"/>
              </a:rPr>
              <a:t>Two Behaviors</a:t>
            </a:r>
          </a:p>
          <a:p>
            <a:pPr algn="ctr" eaLnBrk="1" hangingPunct="1">
              <a:buFontTx/>
              <a:buNone/>
              <a:defRPr/>
            </a:pPr>
            <a:endParaRPr sz="3600" b="1" dirty="0" smtClean="0"/>
          </a:p>
          <a:p>
            <a:pPr algn="ctr" eaLnBrk="1" hangingPunct="1">
              <a:buFontTx/>
              <a:buNone/>
              <a:defRPr/>
            </a:pPr>
            <a:r>
              <a:rPr sz="3600" b="1" dirty="0" smtClean="0"/>
              <a:t>Directive</a:t>
            </a:r>
          </a:p>
          <a:p>
            <a:pPr algn="ctr" eaLnBrk="1" hangingPunct="1">
              <a:buFontTx/>
              <a:buNone/>
              <a:defRPr/>
            </a:pPr>
            <a:endParaRPr sz="1400" b="1" dirty="0" smtClean="0"/>
          </a:p>
          <a:p>
            <a:pPr algn="ctr" eaLnBrk="1" hangingPunct="1">
              <a:buFontTx/>
              <a:buNone/>
              <a:defRPr/>
            </a:pPr>
            <a:r>
              <a:rPr sz="3600" b="1" dirty="0" smtClean="0"/>
              <a:t>   Supportive</a:t>
            </a:r>
          </a:p>
        </p:txBody>
      </p:sp>
    </p:spTree>
    <p:custDataLst>
      <p:tags r:id="rId1"/>
    </p:custDataLst>
    <p:extLst>
      <p:ext uri="{BB962C8B-B14F-4D97-AF65-F5344CB8AC3E}">
        <p14:creationId xmlns:p14="http://schemas.microsoft.com/office/powerpoint/2010/main" val="236207407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4294967295"/>
          </p:nvPr>
        </p:nvSpPr>
        <p:spPr bwMode="auto">
          <a:xfrm>
            <a:off x="1160281" y="1130515"/>
            <a:ext cx="7338950" cy="869867"/>
          </a:xfrm>
        </p:spPr>
        <p:txBody>
          <a:bodyPr anchorCtr="0"/>
          <a:lstStyle/>
          <a:p>
            <a:pPr eaLnBrk="1" hangingPunct="1">
              <a:buFontTx/>
              <a:buNone/>
              <a:defRPr/>
            </a:pPr>
            <a:r>
              <a:rPr sz="4000" b="1" u="sng" dirty="0" smtClean="0">
                <a:solidFill>
                  <a:schemeClr val="accent1"/>
                </a:solidFill>
                <a:latin typeface="Lucida Sans" pitchFamily="34" charset="0"/>
                <a:ea typeface="+mj-ea"/>
                <a:cs typeface="+mj-cs"/>
              </a:rPr>
              <a:t>Directive Behavior</a:t>
            </a:r>
            <a:r>
              <a:rPr sz="4000" b="1" dirty="0" smtClean="0">
                <a:solidFill>
                  <a:schemeClr val="accent1"/>
                </a:solidFill>
                <a:latin typeface="Lucida Sans" pitchFamily="34" charset="0"/>
                <a:ea typeface="+mj-ea"/>
                <a:cs typeface="+mj-cs"/>
              </a:rPr>
              <a:t>:</a:t>
            </a:r>
          </a:p>
        </p:txBody>
      </p:sp>
      <p:sp>
        <p:nvSpPr>
          <p:cNvPr id="31747" name="Rectangle 4"/>
          <p:cNvSpPr>
            <a:spLocks noChangeArrowheads="1"/>
          </p:cNvSpPr>
          <p:nvPr/>
        </p:nvSpPr>
        <p:spPr bwMode="auto">
          <a:xfrm>
            <a:off x="1635331" y="2000382"/>
            <a:ext cx="6863900" cy="4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eaLnBrk="1" hangingPunct="1">
              <a:lnSpc>
                <a:spcPct val="120000"/>
              </a:lnSpc>
              <a:spcBef>
                <a:spcPct val="0"/>
              </a:spcBef>
              <a:buClrTx/>
              <a:buSzTx/>
              <a:buFontTx/>
              <a:buChar char="•"/>
            </a:pPr>
            <a:r>
              <a:rPr lang="en-US" altLang="en-US" sz="2800" b="1" dirty="0">
                <a:latin typeface="Arial" charset="0"/>
              </a:rPr>
              <a:t>One-Way communication</a:t>
            </a:r>
          </a:p>
          <a:p>
            <a:pPr eaLnBrk="1" hangingPunct="1">
              <a:lnSpc>
                <a:spcPct val="120000"/>
              </a:lnSpc>
              <a:spcBef>
                <a:spcPct val="0"/>
              </a:spcBef>
              <a:buClrTx/>
              <a:buSzTx/>
              <a:buFontTx/>
              <a:buChar char="•"/>
            </a:pPr>
            <a:r>
              <a:rPr lang="en-US" altLang="en-US" sz="2800" b="1" dirty="0">
                <a:latin typeface="Arial" charset="0"/>
              </a:rPr>
              <a:t>Close supervision</a:t>
            </a:r>
          </a:p>
          <a:p>
            <a:pPr eaLnBrk="1" hangingPunct="1">
              <a:lnSpc>
                <a:spcPct val="120000"/>
              </a:lnSpc>
              <a:spcBef>
                <a:spcPct val="0"/>
              </a:spcBef>
              <a:buClrTx/>
              <a:buSzTx/>
              <a:buFontTx/>
              <a:buChar char="•"/>
            </a:pPr>
            <a:r>
              <a:rPr lang="en-US" altLang="en-US" sz="2800" b="1" dirty="0">
                <a:latin typeface="Arial" charset="0"/>
              </a:rPr>
              <a:t>Feedback</a:t>
            </a:r>
          </a:p>
          <a:p>
            <a:pPr eaLnBrk="1" hangingPunct="1">
              <a:lnSpc>
                <a:spcPct val="120000"/>
              </a:lnSpc>
              <a:spcBef>
                <a:spcPct val="0"/>
              </a:spcBef>
              <a:buClrTx/>
              <a:buSzTx/>
              <a:buFontTx/>
              <a:buChar char="•"/>
            </a:pPr>
            <a:r>
              <a:rPr lang="en-US" altLang="en-US" sz="2800" b="1" dirty="0">
                <a:latin typeface="Arial" charset="0"/>
              </a:rPr>
              <a:t>Structure</a:t>
            </a:r>
          </a:p>
          <a:p>
            <a:pPr eaLnBrk="1" hangingPunct="1">
              <a:lnSpc>
                <a:spcPct val="120000"/>
              </a:lnSpc>
              <a:spcBef>
                <a:spcPct val="0"/>
              </a:spcBef>
              <a:buClrTx/>
              <a:buSzTx/>
              <a:buFontTx/>
              <a:buChar char="•"/>
            </a:pPr>
            <a:r>
              <a:rPr lang="en-US" altLang="en-US" sz="2800" b="1" dirty="0">
                <a:latin typeface="Arial" charset="0"/>
              </a:rPr>
              <a:t>Control</a:t>
            </a:r>
          </a:p>
          <a:p>
            <a:pPr eaLnBrk="1" hangingPunct="1">
              <a:lnSpc>
                <a:spcPct val="120000"/>
              </a:lnSpc>
              <a:spcBef>
                <a:spcPct val="0"/>
              </a:spcBef>
              <a:buClrTx/>
              <a:buSzTx/>
              <a:buFontTx/>
              <a:buChar char="•"/>
            </a:pPr>
            <a:r>
              <a:rPr lang="en-US" altLang="en-US" sz="2800" b="1" dirty="0" smtClean="0">
                <a:latin typeface="Arial" charset="0"/>
              </a:rPr>
              <a:t>Usually covers the “What”, “When”, “Who”, “Where”, and “How” of a task or process</a:t>
            </a:r>
            <a:endParaRPr lang="en-US" altLang="en-US" sz="2800" b="1" dirty="0">
              <a:latin typeface="Arial" charset="0"/>
            </a:endParaRPr>
          </a:p>
        </p:txBody>
      </p:sp>
    </p:spTree>
    <p:extLst>
      <p:ext uri="{BB962C8B-B14F-4D97-AF65-F5344CB8AC3E}">
        <p14:creationId xmlns:p14="http://schemas.microsoft.com/office/powerpoint/2010/main" val="342956695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990600" y="1131126"/>
            <a:ext cx="7629898" cy="990600"/>
          </a:xfrm>
          <a:prstGeom prst="rect">
            <a:avLst/>
          </a:prstGeom>
          <a:noFill/>
          <a:ln w="9525">
            <a:noFill/>
            <a:miter lim="800000"/>
            <a:headEnd/>
            <a:tailEnd/>
          </a:ln>
        </p:spPr>
        <p:txBody>
          <a:bodyPr/>
          <a:lstStyle/>
          <a:p>
            <a:pPr marL="344488" indent="-179388">
              <a:lnSpc>
                <a:spcPct val="95000"/>
              </a:lnSpc>
              <a:spcBef>
                <a:spcPts val="1200"/>
              </a:spcBef>
              <a:buClr>
                <a:srgbClr val="C60C30"/>
              </a:buClr>
              <a:buSzPct val="100000"/>
              <a:defRPr/>
            </a:pPr>
            <a:r>
              <a:rPr lang="en-US" sz="4000" b="1" u="sng" dirty="0">
                <a:solidFill>
                  <a:schemeClr val="accent1"/>
                </a:solidFill>
                <a:latin typeface="Lucida Sans" pitchFamily="34" charset="0"/>
                <a:ea typeface="+mj-ea"/>
                <a:cs typeface="+mj-cs"/>
              </a:rPr>
              <a:t>Supportive Behavior</a:t>
            </a:r>
            <a:r>
              <a:rPr lang="en-US" sz="4000" b="1" dirty="0">
                <a:solidFill>
                  <a:schemeClr val="accent1"/>
                </a:solidFill>
                <a:latin typeface="Lucida Sans" pitchFamily="34" charset="0"/>
                <a:ea typeface="+mj-ea"/>
                <a:cs typeface="+mj-cs"/>
              </a:rPr>
              <a:t>:</a:t>
            </a:r>
          </a:p>
        </p:txBody>
      </p:sp>
      <p:sp>
        <p:nvSpPr>
          <p:cNvPr id="32771" name="Rectangle 5"/>
          <p:cNvSpPr>
            <a:spLocks noChangeArrowheads="1"/>
          </p:cNvSpPr>
          <p:nvPr/>
        </p:nvSpPr>
        <p:spPr bwMode="auto">
          <a:xfrm>
            <a:off x="990600" y="2121726"/>
            <a:ext cx="8076250" cy="371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eaLnBrk="1" hangingPunct="1">
              <a:lnSpc>
                <a:spcPct val="120000"/>
              </a:lnSpc>
              <a:spcBef>
                <a:spcPct val="0"/>
              </a:spcBef>
              <a:buClrTx/>
              <a:buSzTx/>
              <a:buFontTx/>
              <a:buChar char="•"/>
            </a:pPr>
            <a:r>
              <a:rPr lang="en-US" altLang="en-US" sz="2800" b="1" dirty="0">
                <a:latin typeface="Arial" charset="0"/>
              </a:rPr>
              <a:t>Two-Way communication</a:t>
            </a:r>
          </a:p>
          <a:p>
            <a:pPr eaLnBrk="1" hangingPunct="1">
              <a:lnSpc>
                <a:spcPct val="120000"/>
              </a:lnSpc>
              <a:spcBef>
                <a:spcPct val="0"/>
              </a:spcBef>
              <a:buClrTx/>
              <a:buSzTx/>
              <a:buFontTx/>
              <a:buChar char="•"/>
            </a:pPr>
            <a:r>
              <a:rPr lang="en-US" altLang="en-US" sz="2800" b="1" dirty="0">
                <a:latin typeface="Arial" charset="0"/>
              </a:rPr>
              <a:t>Listening</a:t>
            </a:r>
          </a:p>
          <a:p>
            <a:pPr eaLnBrk="1" hangingPunct="1">
              <a:lnSpc>
                <a:spcPct val="120000"/>
              </a:lnSpc>
              <a:spcBef>
                <a:spcPct val="0"/>
              </a:spcBef>
              <a:buClrTx/>
              <a:buSzTx/>
              <a:buFontTx/>
              <a:buChar char="•"/>
            </a:pPr>
            <a:r>
              <a:rPr lang="en-US" altLang="en-US" sz="2800" b="1" dirty="0">
                <a:latin typeface="Arial" charset="0"/>
              </a:rPr>
              <a:t>Explaining decisions</a:t>
            </a:r>
          </a:p>
          <a:p>
            <a:pPr eaLnBrk="1" hangingPunct="1">
              <a:lnSpc>
                <a:spcPct val="120000"/>
              </a:lnSpc>
              <a:spcBef>
                <a:spcPct val="0"/>
              </a:spcBef>
              <a:buClrTx/>
              <a:buSzTx/>
              <a:buFontTx/>
              <a:buChar char="•"/>
            </a:pPr>
            <a:r>
              <a:rPr lang="en-US" altLang="en-US" sz="2800" b="1" dirty="0">
                <a:latin typeface="Arial" charset="0"/>
              </a:rPr>
              <a:t>Facilitating involvement in decision making</a:t>
            </a:r>
          </a:p>
          <a:p>
            <a:pPr eaLnBrk="1" hangingPunct="1">
              <a:lnSpc>
                <a:spcPct val="120000"/>
              </a:lnSpc>
              <a:spcBef>
                <a:spcPct val="0"/>
              </a:spcBef>
              <a:buClrTx/>
              <a:buSzTx/>
              <a:buFontTx/>
              <a:buChar char="•"/>
            </a:pPr>
            <a:r>
              <a:rPr lang="en-US" altLang="en-US" sz="2800" b="1" dirty="0" smtClean="0">
                <a:latin typeface="Arial" charset="0"/>
              </a:rPr>
              <a:t>Mutual Problem-solving</a:t>
            </a:r>
          </a:p>
          <a:p>
            <a:pPr eaLnBrk="1" hangingPunct="1">
              <a:lnSpc>
                <a:spcPct val="120000"/>
              </a:lnSpc>
              <a:spcBef>
                <a:spcPct val="0"/>
              </a:spcBef>
              <a:buClrTx/>
              <a:buSzTx/>
              <a:buFontTx/>
              <a:buChar char="•"/>
            </a:pPr>
            <a:r>
              <a:rPr lang="en-US" altLang="en-US" sz="2800" b="1" dirty="0" smtClean="0">
                <a:latin typeface="Arial" charset="0"/>
              </a:rPr>
              <a:t>Support</a:t>
            </a:r>
            <a:endParaRPr lang="en-US" altLang="en-US" sz="2800" b="1" dirty="0">
              <a:latin typeface="Arial" charset="0"/>
            </a:endParaRPr>
          </a:p>
          <a:p>
            <a:pPr eaLnBrk="1" hangingPunct="1">
              <a:lnSpc>
                <a:spcPct val="120000"/>
              </a:lnSpc>
              <a:spcBef>
                <a:spcPct val="0"/>
              </a:spcBef>
              <a:buClrTx/>
              <a:buSzTx/>
              <a:buFontTx/>
              <a:buChar char="•"/>
            </a:pPr>
            <a:r>
              <a:rPr lang="en-US" altLang="en-US" sz="2800" b="1" dirty="0">
                <a:latin typeface="Arial" charset="0"/>
              </a:rPr>
              <a:t>Encouragement, praise</a:t>
            </a:r>
          </a:p>
        </p:txBody>
      </p:sp>
    </p:spTree>
    <p:extLst>
      <p:ext uri="{BB962C8B-B14F-4D97-AF65-F5344CB8AC3E}">
        <p14:creationId xmlns:p14="http://schemas.microsoft.com/office/powerpoint/2010/main" val="202161733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xfrm>
            <a:off x="688769" y="1140025"/>
            <a:ext cx="8455231" cy="3748719"/>
          </a:xfrm>
        </p:spPr>
        <p:txBody>
          <a:bodyPr anchor="t" anchorCtr="0"/>
          <a:lstStyle/>
          <a:p>
            <a:pPr eaLnBrk="1" hangingPunct="1">
              <a:buFont typeface="Wingdings" pitchFamily="2" charset="2"/>
              <a:buNone/>
              <a:tabLst>
                <a:tab pos="2803525" algn="l"/>
                <a:tab pos="4403725" algn="l"/>
              </a:tabLst>
              <a:defRPr/>
            </a:pPr>
            <a:r>
              <a:rPr lang="en-US" sz="4800" u="sng" kern="1200" dirty="0" smtClean="0"/>
              <a:t>Leadership Styles</a:t>
            </a:r>
            <a:r>
              <a:rPr lang="en-US" sz="4800" kern="1200" dirty="0" smtClean="0"/>
              <a:t>:</a:t>
            </a:r>
            <a:br>
              <a:rPr lang="en-US" sz="4800" kern="1200" dirty="0" smtClean="0"/>
            </a:br>
            <a:r>
              <a:rPr lang="en-US" dirty="0" smtClean="0">
                <a:solidFill>
                  <a:schemeClr val="bg2"/>
                </a:solidFill>
              </a:rPr>
              <a:t/>
            </a:r>
            <a:br>
              <a:rPr lang="en-US" dirty="0" smtClean="0">
                <a:solidFill>
                  <a:schemeClr val="bg2"/>
                </a:solidFill>
              </a:rPr>
            </a:br>
            <a:r>
              <a:rPr lang="en-US" dirty="0" smtClean="0">
                <a:solidFill>
                  <a:srgbClr val="F0EA00"/>
                </a:solidFill>
                <a:effectLst>
                  <a:outerShdw blurRad="38100" dist="38100" dir="2700000" algn="tl">
                    <a:srgbClr val="000000">
                      <a:alpha val="43137"/>
                    </a:srgbClr>
                  </a:outerShdw>
                </a:effectLst>
              </a:rPr>
              <a:t>Directing</a:t>
            </a:r>
            <a:r>
              <a:rPr lang="en-US" dirty="0" smtClean="0">
                <a:solidFill>
                  <a:schemeClr val="bg2"/>
                </a:solidFill>
              </a:rPr>
              <a:t> – referred to as Style 1  (S – 1)</a:t>
            </a:r>
            <a:br>
              <a:rPr lang="en-US" dirty="0" smtClean="0">
                <a:solidFill>
                  <a:schemeClr val="bg2"/>
                </a:solidFill>
              </a:rPr>
            </a:br>
            <a:r>
              <a:rPr lang="en-US" dirty="0" smtClean="0">
                <a:solidFill>
                  <a:schemeClr val="bg2"/>
                </a:solidFill>
              </a:rPr>
              <a:t/>
            </a:r>
            <a:br>
              <a:rPr lang="en-US" dirty="0" smtClean="0">
                <a:solidFill>
                  <a:schemeClr val="bg2"/>
                </a:solidFill>
              </a:rPr>
            </a:br>
            <a:r>
              <a:rPr lang="en-US" dirty="0">
                <a:solidFill>
                  <a:srgbClr val="EC7A00"/>
                </a:solidFill>
                <a:effectLst>
                  <a:outerShdw blurRad="38100" dist="38100" dir="2700000" algn="tl">
                    <a:srgbClr val="000000">
                      <a:alpha val="43137"/>
                    </a:srgbClr>
                  </a:outerShdw>
                </a:effectLst>
              </a:rPr>
              <a:t>Coaching</a:t>
            </a:r>
            <a:r>
              <a:rPr lang="en-US" dirty="0"/>
              <a:t> - referred to as Style </a:t>
            </a:r>
            <a:r>
              <a:rPr lang="en-US" dirty="0" smtClean="0"/>
              <a:t>2  </a:t>
            </a:r>
            <a:r>
              <a:rPr lang="en-US" dirty="0" smtClean="0">
                <a:solidFill>
                  <a:schemeClr val="bg2"/>
                </a:solidFill>
              </a:rPr>
              <a:t>(S – 2)</a:t>
            </a:r>
            <a:br>
              <a:rPr lang="en-US" dirty="0" smtClean="0">
                <a:solidFill>
                  <a:schemeClr val="bg2"/>
                </a:solidFill>
              </a:rPr>
            </a:br>
            <a:r>
              <a:rPr lang="en-US" dirty="0" smtClean="0">
                <a:solidFill>
                  <a:schemeClr val="bg2"/>
                </a:solidFill>
              </a:rPr>
              <a:t/>
            </a:r>
            <a:br>
              <a:rPr lang="en-US" dirty="0" smtClean="0">
                <a:solidFill>
                  <a:schemeClr val="bg2"/>
                </a:solidFill>
              </a:rPr>
            </a:br>
            <a:r>
              <a:rPr lang="en-US" dirty="0">
                <a:solidFill>
                  <a:srgbClr val="00B0F0"/>
                </a:solidFill>
                <a:effectLst>
                  <a:outerShdw blurRad="38100" dist="38100" dir="2700000" algn="tl">
                    <a:srgbClr val="000000">
                      <a:alpha val="43137"/>
                    </a:srgbClr>
                  </a:outerShdw>
                </a:effectLst>
              </a:rPr>
              <a:t>Supporting</a:t>
            </a:r>
            <a:r>
              <a:rPr lang="en-US" dirty="0"/>
              <a:t> - referred to as Style </a:t>
            </a:r>
            <a:r>
              <a:rPr lang="en-US" dirty="0" smtClean="0"/>
              <a:t>3 (</a:t>
            </a:r>
            <a:r>
              <a:rPr lang="en-US" dirty="0"/>
              <a:t>S – </a:t>
            </a:r>
            <a:r>
              <a:rPr lang="en-US" dirty="0" smtClean="0"/>
              <a:t>3)</a:t>
            </a:r>
            <a:r>
              <a:rPr lang="en-US" dirty="0" smtClean="0">
                <a:solidFill>
                  <a:schemeClr val="bg2"/>
                </a:solidFill>
              </a:rPr>
              <a:t/>
            </a:r>
            <a:br>
              <a:rPr lang="en-US" dirty="0" smtClean="0">
                <a:solidFill>
                  <a:schemeClr val="bg2"/>
                </a:solidFill>
              </a:rPr>
            </a:br>
            <a:r>
              <a:rPr lang="en-US" dirty="0" smtClean="0">
                <a:solidFill>
                  <a:schemeClr val="bg2"/>
                </a:solidFill>
              </a:rPr>
              <a:t/>
            </a:r>
            <a:br>
              <a:rPr lang="en-US" dirty="0" smtClean="0">
                <a:solidFill>
                  <a:schemeClr val="bg2"/>
                </a:solidFill>
              </a:rPr>
            </a:br>
            <a:r>
              <a:rPr lang="en-US" dirty="0"/>
              <a:t>Delegating - referred to as Style </a:t>
            </a:r>
            <a:r>
              <a:rPr lang="en-US" dirty="0" smtClean="0"/>
              <a:t>4 </a:t>
            </a:r>
            <a:r>
              <a:rPr lang="en-US" dirty="0" smtClean="0">
                <a:solidFill>
                  <a:schemeClr val="bg2"/>
                </a:solidFill>
              </a:rPr>
              <a:t>(S – 4)</a:t>
            </a:r>
            <a:r>
              <a:rPr lang="en-US" dirty="0" smtClean="0">
                <a:solidFill>
                  <a:schemeClr val="tx1"/>
                </a:solidFill>
              </a:rPr>
              <a:t/>
            </a:r>
            <a:br>
              <a:rPr lang="en-US" dirty="0" smtClean="0">
                <a:solidFill>
                  <a:schemeClr val="tx1"/>
                </a:solidFill>
              </a:rPr>
            </a:br>
            <a:endParaRPr lang="en-US" dirty="0" smtClean="0">
              <a:solidFill>
                <a:schemeClr val="tx1"/>
              </a:solidFill>
            </a:endParaRPr>
          </a:p>
        </p:txBody>
      </p:sp>
    </p:spTree>
    <p:extLst>
      <p:ext uri="{BB962C8B-B14F-4D97-AF65-F5344CB8AC3E}">
        <p14:creationId xmlns:p14="http://schemas.microsoft.com/office/powerpoint/2010/main" val="383332235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736" y="2459036"/>
            <a:ext cx="1543050" cy="1607180"/>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ln w="28575">
                <a:solidFill>
                  <a:schemeClr val="tx1"/>
                </a:solidFill>
              </a:ln>
            </a:endParaRPr>
          </a:p>
        </p:txBody>
      </p:sp>
      <p:sp>
        <p:nvSpPr>
          <p:cNvPr id="3" name="Rectangle 2"/>
          <p:cNvSpPr/>
          <p:nvPr/>
        </p:nvSpPr>
        <p:spPr>
          <a:xfrm>
            <a:off x="3178830" y="4066915"/>
            <a:ext cx="1543050" cy="1612079"/>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Rectangle 3"/>
          <p:cNvSpPr/>
          <p:nvPr/>
        </p:nvSpPr>
        <p:spPr>
          <a:xfrm>
            <a:off x="4731573" y="2457978"/>
            <a:ext cx="1543050" cy="1612079"/>
          </a:xfrm>
          <a:prstGeom prst="rect">
            <a:avLst/>
          </a:prstGeom>
          <a:gradFill flip="none" rotWithShape="1">
            <a:gsLst>
              <a:gs pos="0">
                <a:schemeClr val="accent4">
                  <a:lumMod val="60000"/>
                  <a:lumOff val="40000"/>
                </a:schemeClr>
              </a:gs>
              <a:gs pos="50000">
                <a:schemeClr val="accent4">
                  <a:lumMod val="40000"/>
                  <a:lumOff val="60000"/>
                </a:schemeClr>
              </a:gs>
              <a:gs pos="100000">
                <a:schemeClr val="accent4">
                  <a:lumMod val="20000"/>
                  <a:lumOff val="80000"/>
                </a:schemeClr>
              </a:gs>
            </a:gsLst>
            <a:path path="circle">
              <a:fillToRect r="100000" b="100000"/>
            </a:path>
            <a:tileRect l="-100000" t="-100000"/>
          </a:gra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ln>
                <a:solidFill>
                  <a:schemeClr val="tx1"/>
                </a:solidFill>
              </a:ln>
            </a:endParaRPr>
          </a:p>
        </p:txBody>
      </p:sp>
      <p:sp>
        <p:nvSpPr>
          <p:cNvPr id="5" name="Rectangle 4"/>
          <p:cNvSpPr/>
          <p:nvPr/>
        </p:nvSpPr>
        <p:spPr>
          <a:xfrm>
            <a:off x="4732005" y="4065295"/>
            <a:ext cx="1543050" cy="16120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6" name="Group 5"/>
          <p:cNvGrpSpPr/>
          <p:nvPr/>
        </p:nvGrpSpPr>
        <p:grpSpPr>
          <a:xfrm>
            <a:off x="3209503" y="1209377"/>
            <a:ext cx="3095795" cy="300486"/>
            <a:chOff x="1955988" y="603104"/>
            <a:chExt cx="3444775" cy="372410"/>
          </a:xfrm>
        </p:grpSpPr>
        <p:sp>
          <p:nvSpPr>
            <p:cNvPr id="57" name="Freeform 56"/>
            <p:cNvSpPr/>
            <p:nvPr/>
          </p:nvSpPr>
          <p:spPr>
            <a:xfrm>
              <a:off x="4469743" y="603105"/>
              <a:ext cx="931020" cy="372409"/>
            </a:xfrm>
            <a:custGeom>
              <a:avLst/>
              <a:gdLst>
                <a:gd name="connsiteX0" fmla="*/ 0 w 931020"/>
                <a:gd name="connsiteY0" fmla="*/ 0 h 372408"/>
                <a:gd name="connsiteX1" fmla="*/ 744816 w 931020"/>
                <a:gd name="connsiteY1" fmla="*/ 0 h 372408"/>
                <a:gd name="connsiteX2" fmla="*/ 931020 w 931020"/>
                <a:gd name="connsiteY2" fmla="*/ 186204 h 372408"/>
                <a:gd name="connsiteX3" fmla="*/ 744816 w 931020"/>
                <a:gd name="connsiteY3" fmla="*/ 372408 h 372408"/>
                <a:gd name="connsiteX4" fmla="*/ 0 w 931020"/>
                <a:gd name="connsiteY4" fmla="*/ 372408 h 372408"/>
                <a:gd name="connsiteX5" fmla="*/ 186204 w 931020"/>
                <a:gd name="connsiteY5" fmla="*/ 186204 h 372408"/>
                <a:gd name="connsiteX6" fmla="*/ 0 w 931020"/>
                <a:gd name="connsiteY6" fmla="*/ 0 h 37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1020" h="372408">
                  <a:moveTo>
                    <a:pt x="931020" y="372407"/>
                  </a:moveTo>
                  <a:lnTo>
                    <a:pt x="186204" y="372407"/>
                  </a:lnTo>
                  <a:lnTo>
                    <a:pt x="0" y="186204"/>
                  </a:lnTo>
                  <a:lnTo>
                    <a:pt x="186204" y="1"/>
                  </a:lnTo>
                  <a:lnTo>
                    <a:pt x="931020" y="1"/>
                  </a:lnTo>
                  <a:lnTo>
                    <a:pt x="744816" y="186204"/>
                  </a:lnTo>
                  <a:lnTo>
                    <a:pt x="931020" y="372407"/>
                  </a:lnTo>
                  <a:close/>
                </a:path>
              </a:pathLst>
            </a:custGeom>
            <a:solidFill>
              <a:srgbClr val="FFFFA0"/>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15541" tIns="29337" rIns="274215" bIns="29338"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977900">
                <a:lnSpc>
                  <a:spcPct val="90000"/>
                </a:lnSpc>
                <a:spcBef>
                  <a:spcPct val="0"/>
                </a:spcBef>
                <a:spcAft>
                  <a:spcPct val="35000"/>
                </a:spcAft>
              </a:pPr>
              <a:r>
                <a:rPr lang="en-US" kern="1200" dirty="0" smtClean="0">
                  <a:solidFill>
                    <a:schemeClr val="bg2"/>
                  </a:solidFill>
                </a:rPr>
                <a:t>D1</a:t>
              </a:r>
              <a:endParaRPr lang="en-US" kern="1200" dirty="0">
                <a:solidFill>
                  <a:schemeClr val="bg2"/>
                </a:solidFill>
              </a:endParaRPr>
            </a:p>
          </p:txBody>
        </p:sp>
        <p:sp>
          <p:nvSpPr>
            <p:cNvPr id="58" name="Freeform 57"/>
            <p:cNvSpPr/>
            <p:nvPr/>
          </p:nvSpPr>
          <p:spPr>
            <a:xfrm>
              <a:off x="3631824" y="603104"/>
              <a:ext cx="931020" cy="372409"/>
            </a:xfrm>
            <a:custGeom>
              <a:avLst/>
              <a:gdLst>
                <a:gd name="connsiteX0" fmla="*/ 0 w 931020"/>
                <a:gd name="connsiteY0" fmla="*/ 0 h 372408"/>
                <a:gd name="connsiteX1" fmla="*/ 744816 w 931020"/>
                <a:gd name="connsiteY1" fmla="*/ 0 h 372408"/>
                <a:gd name="connsiteX2" fmla="*/ 931020 w 931020"/>
                <a:gd name="connsiteY2" fmla="*/ 186204 h 372408"/>
                <a:gd name="connsiteX3" fmla="*/ 744816 w 931020"/>
                <a:gd name="connsiteY3" fmla="*/ 372408 h 372408"/>
                <a:gd name="connsiteX4" fmla="*/ 0 w 931020"/>
                <a:gd name="connsiteY4" fmla="*/ 372408 h 372408"/>
                <a:gd name="connsiteX5" fmla="*/ 186204 w 931020"/>
                <a:gd name="connsiteY5" fmla="*/ 186204 h 372408"/>
                <a:gd name="connsiteX6" fmla="*/ 0 w 931020"/>
                <a:gd name="connsiteY6" fmla="*/ 0 h 37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1020" h="372408">
                  <a:moveTo>
                    <a:pt x="931020" y="372407"/>
                  </a:moveTo>
                  <a:lnTo>
                    <a:pt x="186204" y="372407"/>
                  </a:lnTo>
                  <a:lnTo>
                    <a:pt x="0" y="186204"/>
                  </a:lnTo>
                  <a:lnTo>
                    <a:pt x="186204" y="1"/>
                  </a:lnTo>
                  <a:lnTo>
                    <a:pt x="931020" y="1"/>
                  </a:lnTo>
                  <a:lnTo>
                    <a:pt x="744816" y="186204"/>
                  </a:lnTo>
                  <a:lnTo>
                    <a:pt x="931020" y="372407"/>
                  </a:lnTo>
                  <a:close/>
                </a:path>
              </a:pathLst>
            </a:custGeom>
            <a:solidFill>
              <a:srgbClr val="FFE082"/>
            </a:solidFill>
          </p:spPr>
          <p:style>
            <a:lnRef idx="2">
              <a:schemeClr val="lt1">
                <a:hueOff val="0"/>
                <a:satOff val="0"/>
                <a:lumOff val="0"/>
                <a:alphaOff val="0"/>
              </a:schemeClr>
            </a:lnRef>
            <a:fillRef idx="1">
              <a:schemeClr val="accent3">
                <a:hueOff val="903533"/>
                <a:satOff val="33333"/>
                <a:lumOff val="-4902"/>
                <a:alphaOff val="0"/>
              </a:schemeClr>
            </a:fillRef>
            <a:effectRef idx="0">
              <a:schemeClr val="accent3">
                <a:hueOff val="903533"/>
                <a:satOff val="33333"/>
                <a:lumOff val="-4902"/>
                <a:alphaOff val="0"/>
              </a:schemeClr>
            </a:effectRef>
            <a:fontRef idx="minor">
              <a:schemeClr val="lt1"/>
            </a:fontRef>
          </p:style>
          <p:txBody>
            <a:bodyPr spcFirstLastPara="0" vert="horz" wrap="square" lIns="215541" tIns="29338" rIns="274215" bIns="29337"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977900">
                <a:lnSpc>
                  <a:spcPct val="90000"/>
                </a:lnSpc>
                <a:spcBef>
                  <a:spcPct val="0"/>
                </a:spcBef>
                <a:spcAft>
                  <a:spcPct val="35000"/>
                </a:spcAft>
              </a:pPr>
              <a:r>
                <a:rPr lang="en-US" kern="1200" dirty="0" smtClean="0">
                  <a:solidFill>
                    <a:schemeClr val="bg2"/>
                  </a:solidFill>
                </a:rPr>
                <a:t>D2</a:t>
              </a:r>
              <a:endParaRPr lang="en-US" kern="1200" dirty="0">
                <a:solidFill>
                  <a:schemeClr val="bg2"/>
                </a:solidFill>
              </a:endParaRPr>
            </a:p>
          </p:txBody>
        </p:sp>
        <p:sp>
          <p:nvSpPr>
            <p:cNvPr id="59" name="Freeform 58"/>
            <p:cNvSpPr/>
            <p:nvPr/>
          </p:nvSpPr>
          <p:spPr>
            <a:xfrm>
              <a:off x="2793906" y="603104"/>
              <a:ext cx="931020" cy="372409"/>
            </a:xfrm>
            <a:custGeom>
              <a:avLst/>
              <a:gdLst>
                <a:gd name="connsiteX0" fmla="*/ 0 w 931020"/>
                <a:gd name="connsiteY0" fmla="*/ 0 h 372408"/>
                <a:gd name="connsiteX1" fmla="*/ 744816 w 931020"/>
                <a:gd name="connsiteY1" fmla="*/ 0 h 372408"/>
                <a:gd name="connsiteX2" fmla="*/ 931020 w 931020"/>
                <a:gd name="connsiteY2" fmla="*/ 186204 h 372408"/>
                <a:gd name="connsiteX3" fmla="*/ 744816 w 931020"/>
                <a:gd name="connsiteY3" fmla="*/ 372408 h 372408"/>
                <a:gd name="connsiteX4" fmla="*/ 0 w 931020"/>
                <a:gd name="connsiteY4" fmla="*/ 372408 h 372408"/>
                <a:gd name="connsiteX5" fmla="*/ 186204 w 931020"/>
                <a:gd name="connsiteY5" fmla="*/ 186204 h 372408"/>
                <a:gd name="connsiteX6" fmla="*/ 0 w 931020"/>
                <a:gd name="connsiteY6" fmla="*/ 0 h 37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1020" h="372408">
                  <a:moveTo>
                    <a:pt x="931020" y="372407"/>
                  </a:moveTo>
                  <a:lnTo>
                    <a:pt x="186204" y="372407"/>
                  </a:lnTo>
                  <a:lnTo>
                    <a:pt x="0" y="186204"/>
                  </a:lnTo>
                  <a:lnTo>
                    <a:pt x="186204" y="1"/>
                  </a:lnTo>
                  <a:lnTo>
                    <a:pt x="931020" y="1"/>
                  </a:lnTo>
                  <a:lnTo>
                    <a:pt x="744816" y="186204"/>
                  </a:lnTo>
                  <a:lnTo>
                    <a:pt x="931020" y="372407"/>
                  </a:lnTo>
                  <a:close/>
                </a:path>
              </a:pathLst>
            </a:custGeom>
            <a:solidFill>
              <a:srgbClr val="D9EAFC"/>
            </a:solidFill>
          </p:spPr>
          <p:style>
            <a:lnRef idx="2">
              <a:schemeClr val="lt1">
                <a:hueOff val="0"/>
                <a:satOff val="0"/>
                <a:lumOff val="0"/>
                <a:alphaOff val="0"/>
              </a:schemeClr>
            </a:lnRef>
            <a:fillRef idx="1">
              <a:schemeClr val="accent3">
                <a:hueOff val="1807066"/>
                <a:satOff val="66667"/>
                <a:lumOff val="-9804"/>
                <a:alphaOff val="0"/>
              </a:schemeClr>
            </a:fillRef>
            <a:effectRef idx="0">
              <a:schemeClr val="accent3">
                <a:hueOff val="1807066"/>
                <a:satOff val="66667"/>
                <a:lumOff val="-9804"/>
                <a:alphaOff val="0"/>
              </a:schemeClr>
            </a:effectRef>
            <a:fontRef idx="minor">
              <a:schemeClr val="lt1"/>
            </a:fontRef>
          </p:style>
          <p:txBody>
            <a:bodyPr spcFirstLastPara="0" vert="horz" wrap="square" lIns="215541" tIns="29338" rIns="274215" bIns="29337"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977900">
                <a:lnSpc>
                  <a:spcPct val="90000"/>
                </a:lnSpc>
                <a:spcBef>
                  <a:spcPct val="0"/>
                </a:spcBef>
                <a:spcAft>
                  <a:spcPct val="35000"/>
                </a:spcAft>
              </a:pPr>
              <a:r>
                <a:rPr lang="en-US" kern="1200" dirty="0" smtClean="0">
                  <a:solidFill>
                    <a:schemeClr val="bg2"/>
                  </a:solidFill>
                </a:rPr>
                <a:t>D3</a:t>
              </a:r>
              <a:endParaRPr lang="en-US" kern="1200" dirty="0">
                <a:solidFill>
                  <a:schemeClr val="bg2"/>
                </a:solidFill>
              </a:endParaRPr>
            </a:p>
          </p:txBody>
        </p:sp>
        <p:sp>
          <p:nvSpPr>
            <p:cNvPr id="60" name="Freeform 59"/>
            <p:cNvSpPr/>
            <p:nvPr/>
          </p:nvSpPr>
          <p:spPr>
            <a:xfrm>
              <a:off x="1955988" y="603104"/>
              <a:ext cx="931021" cy="372409"/>
            </a:xfrm>
            <a:custGeom>
              <a:avLst/>
              <a:gdLst>
                <a:gd name="connsiteX0" fmla="*/ 0 w 931020"/>
                <a:gd name="connsiteY0" fmla="*/ 0 h 372408"/>
                <a:gd name="connsiteX1" fmla="*/ 744816 w 931020"/>
                <a:gd name="connsiteY1" fmla="*/ 0 h 372408"/>
                <a:gd name="connsiteX2" fmla="*/ 931020 w 931020"/>
                <a:gd name="connsiteY2" fmla="*/ 186204 h 372408"/>
                <a:gd name="connsiteX3" fmla="*/ 744816 w 931020"/>
                <a:gd name="connsiteY3" fmla="*/ 372408 h 372408"/>
                <a:gd name="connsiteX4" fmla="*/ 0 w 931020"/>
                <a:gd name="connsiteY4" fmla="*/ 372408 h 372408"/>
                <a:gd name="connsiteX5" fmla="*/ 186204 w 931020"/>
                <a:gd name="connsiteY5" fmla="*/ 186204 h 372408"/>
                <a:gd name="connsiteX6" fmla="*/ 0 w 931020"/>
                <a:gd name="connsiteY6" fmla="*/ 0 h 37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1020" h="372408">
                  <a:moveTo>
                    <a:pt x="931020" y="372407"/>
                  </a:moveTo>
                  <a:lnTo>
                    <a:pt x="186204" y="372407"/>
                  </a:lnTo>
                  <a:lnTo>
                    <a:pt x="0" y="186204"/>
                  </a:lnTo>
                  <a:lnTo>
                    <a:pt x="186204" y="1"/>
                  </a:lnTo>
                  <a:lnTo>
                    <a:pt x="931020" y="1"/>
                  </a:lnTo>
                  <a:lnTo>
                    <a:pt x="744816" y="186204"/>
                  </a:lnTo>
                  <a:lnTo>
                    <a:pt x="931020" y="372407"/>
                  </a:lnTo>
                  <a:close/>
                </a:path>
              </a:pathLst>
            </a:custGeom>
            <a:solidFill>
              <a:srgbClr val="E1F4D7"/>
            </a:solidFill>
          </p:spPr>
          <p:style>
            <a:lnRef idx="2">
              <a:schemeClr val="lt1">
                <a:hueOff val="0"/>
                <a:satOff val="0"/>
                <a:lumOff val="0"/>
                <a:alphaOff val="0"/>
              </a:schemeClr>
            </a:lnRef>
            <a:fillRef idx="1">
              <a:schemeClr val="accent3">
                <a:hueOff val="2710599"/>
                <a:satOff val="100000"/>
                <a:lumOff val="-14706"/>
                <a:alphaOff val="0"/>
              </a:schemeClr>
            </a:fillRef>
            <a:effectRef idx="0">
              <a:schemeClr val="accent3">
                <a:hueOff val="2710599"/>
                <a:satOff val="100000"/>
                <a:lumOff val="-14706"/>
                <a:alphaOff val="0"/>
              </a:schemeClr>
            </a:effectRef>
            <a:fontRef idx="minor">
              <a:schemeClr val="lt1"/>
            </a:fontRef>
          </p:style>
          <p:txBody>
            <a:bodyPr spcFirstLastPara="0" vert="horz" wrap="square" lIns="215541" tIns="29338" rIns="274216" bIns="29337"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977900">
                <a:lnSpc>
                  <a:spcPct val="90000"/>
                </a:lnSpc>
                <a:spcBef>
                  <a:spcPct val="0"/>
                </a:spcBef>
                <a:spcAft>
                  <a:spcPct val="35000"/>
                </a:spcAft>
              </a:pPr>
              <a:r>
                <a:rPr lang="en-US" kern="1200" dirty="0" smtClean="0">
                  <a:solidFill>
                    <a:schemeClr val="bg2"/>
                  </a:solidFill>
                </a:rPr>
                <a:t>D4</a:t>
              </a:r>
              <a:endParaRPr lang="en-US" kern="1200" dirty="0">
                <a:solidFill>
                  <a:schemeClr val="bg2"/>
                </a:solidFill>
              </a:endParaRPr>
            </a:p>
          </p:txBody>
        </p:sp>
      </p:grpSp>
      <p:sp>
        <p:nvSpPr>
          <p:cNvPr id="7" name="TextBox 9"/>
          <p:cNvSpPr txBox="1"/>
          <p:nvPr/>
        </p:nvSpPr>
        <p:spPr>
          <a:xfrm>
            <a:off x="6293357" y="1525082"/>
            <a:ext cx="149271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solidFill>
                  <a:schemeClr val="bg2"/>
                </a:solidFill>
              </a:rPr>
              <a:t>Competence</a:t>
            </a:r>
            <a:endParaRPr lang="en-US" dirty="0">
              <a:solidFill>
                <a:schemeClr val="bg2"/>
              </a:solidFill>
            </a:endParaRPr>
          </a:p>
        </p:txBody>
      </p:sp>
      <p:sp>
        <p:nvSpPr>
          <p:cNvPr id="8" name="TextBox 25"/>
          <p:cNvSpPr txBox="1"/>
          <p:nvPr/>
        </p:nvSpPr>
        <p:spPr>
          <a:xfrm>
            <a:off x="6293357" y="1916223"/>
            <a:ext cx="149271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solidFill>
                  <a:schemeClr val="bg2"/>
                </a:solidFill>
              </a:rPr>
              <a:t>Commitment</a:t>
            </a:r>
            <a:endParaRPr lang="en-US" dirty="0">
              <a:solidFill>
                <a:schemeClr val="bg2"/>
              </a:solidFill>
            </a:endParaRPr>
          </a:p>
        </p:txBody>
      </p:sp>
      <p:sp>
        <p:nvSpPr>
          <p:cNvPr id="9" name="TextBox 26"/>
          <p:cNvSpPr txBox="1"/>
          <p:nvPr/>
        </p:nvSpPr>
        <p:spPr>
          <a:xfrm>
            <a:off x="3660784" y="5744770"/>
            <a:ext cx="217239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solidFill>
                  <a:schemeClr val="bg2"/>
                </a:solidFill>
              </a:rPr>
              <a:t>Directive Behaviors</a:t>
            </a:r>
            <a:endParaRPr lang="en-US" dirty="0">
              <a:solidFill>
                <a:schemeClr val="bg2"/>
              </a:solidFill>
            </a:endParaRPr>
          </a:p>
        </p:txBody>
      </p:sp>
      <p:sp>
        <p:nvSpPr>
          <p:cNvPr id="10" name="TextBox 27"/>
          <p:cNvSpPr txBox="1"/>
          <p:nvPr/>
        </p:nvSpPr>
        <p:spPr>
          <a:xfrm rot="16200000">
            <a:off x="1739895" y="3892238"/>
            <a:ext cx="2377574"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solidFill>
                  <a:schemeClr val="bg2"/>
                </a:solidFill>
              </a:rPr>
              <a:t>Supportive Behaviors</a:t>
            </a:r>
            <a:endParaRPr lang="en-US" dirty="0">
              <a:solidFill>
                <a:schemeClr val="bg2"/>
              </a:solidFill>
            </a:endParaRPr>
          </a:p>
        </p:txBody>
      </p:sp>
      <p:grpSp>
        <p:nvGrpSpPr>
          <p:cNvPr id="11" name="Group 10"/>
          <p:cNvGrpSpPr/>
          <p:nvPr/>
        </p:nvGrpSpPr>
        <p:grpSpPr>
          <a:xfrm>
            <a:off x="3209501" y="1529824"/>
            <a:ext cx="692111" cy="767139"/>
            <a:chOff x="4797065" y="1647415"/>
            <a:chExt cx="692111" cy="767139"/>
          </a:xfrm>
        </p:grpSpPr>
        <p:sp>
          <p:nvSpPr>
            <p:cNvPr id="54" name="Rectangle 53"/>
            <p:cNvSpPr/>
            <p:nvPr/>
          </p:nvSpPr>
          <p:spPr>
            <a:xfrm>
              <a:off x="4797065" y="1691481"/>
              <a:ext cx="692111" cy="723073"/>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2"/>
                </a:solidFill>
              </a:endParaRPr>
            </a:p>
          </p:txBody>
        </p:sp>
        <p:sp>
          <p:nvSpPr>
            <p:cNvPr id="55" name="Rectangle 54"/>
            <p:cNvSpPr/>
            <p:nvPr/>
          </p:nvSpPr>
          <p:spPr>
            <a:xfrm>
              <a:off x="4864852" y="1647415"/>
              <a:ext cx="604654"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High</a:t>
              </a:r>
              <a:endParaRPr lang="en-US" sz="1600" dirty="0">
                <a:solidFill>
                  <a:schemeClr val="bg2"/>
                </a:solidFill>
              </a:endParaRPr>
            </a:p>
          </p:txBody>
        </p:sp>
        <p:sp>
          <p:nvSpPr>
            <p:cNvPr id="56" name="Rectangle 55"/>
            <p:cNvSpPr/>
            <p:nvPr/>
          </p:nvSpPr>
          <p:spPr>
            <a:xfrm>
              <a:off x="4846802" y="2063194"/>
              <a:ext cx="604654"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High</a:t>
              </a:r>
              <a:endParaRPr lang="en-US" sz="1600" dirty="0">
                <a:solidFill>
                  <a:schemeClr val="bg2"/>
                </a:solidFill>
              </a:endParaRPr>
            </a:p>
          </p:txBody>
        </p:sp>
      </p:grpSp>
      <p:grpSp>
        <p:nvGrpSpPr>
          <p:cNvPr id="12" name="Group 11"/>
          <p:cNvGrpSpPr/>
          <p:nvPr/>
        </p:nvGrpSpPr>
        <p:grpSpPr>
          <a:xfrm>
            <a:off x="3890731" y="1536728"/>
            <a:ext cx="919612" cy="754333"/>
            <a:chOff x="5478295" y="1654319"/>
            <a:chExt cx="919612" cy="754333"/>
          </a:xfrm>
        </p:grpSpPr>
        <p:sp>
          <p:nvSpPr>
            <p:cNvPr id="51" name="Rectangle 50"/>
            <p:cNvSpPr/>
            <p:nvPr/>
          </p:nvSpPr>
          <p:spPr>
            <a:xfrm>
              <a:off x="5598620" y="1683329"/>
              <a:ext cx="681047" cy="709352"/>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a:solidFill>
                  <a:schemeClr val="bg2"/>
                </a:solidFill>
              </a:endParaRPr>
            </a:p>
          </p:txBody>
        </p:sp>
        <p:sp>
          <p:nvSpPr>
            <p:cNvPr id="52" name="Rectangle 51"/>
            <p:cNvSpPr/>
            <p:nvPr/>
          </p:nvSpPr>
          <p:spPr>
            <a:xfrm>
              <a:off x="5653824" y="1654319"/>
              <a:ext cx="604654"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High</a:t>
              </a:r>
              <a:endParaRPr lang="en-US" sz="1600" dirty="0">
                <a:solidFill>
                  <a:schemeClr val="bg2"/>
                </a:solidFill>
              </a:endParaRPr>
            </a:p>
          </p:txBody>
        </p:sp>
        <p:sp>
          <p:nvSpPr>
            <p:cNvPr id="53" name="Rectangle 52"/>
            <p:cNvSpPr/>
            <p:nvPr/>
          </p:nvSpPr>
          <p:spPr>
            <a:xfrm>
              <a:off x="5478295" y="2070098"/>
              <a:ext cx="919612"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Variable</a:t>
              </a:r>
              <a:endParaRPr lang="en-US" sz="1600" dirty="0">
                <a:solidFill>
                  <a:schemeClr val="bg2"/>
                </a:solidFill>
              </a:endParaRPr>
            </a:p>
          </p:txBody>
        </p:sp>
      </p:grpSp>
      <p:grpSp>
        <p:nvGrpSpPr>
          <p:cNvPr id="13" name="Group 12"/>
          <p:cNvGrpSpPr/>
          <p:nvPr/>
        </p:nvGrpSpPr>
        <p:grpSpPr>
          <a:xfrm>
            <a:off x="4769519" y="1529204"/>
            <a:ext cx="720070" cy="754333"/>
            <a:chOff x="6357083" y="1646795"/>
            <a:chExt cx="720070" cy="754333"/>
          </a:xfrm>
        </p:grpSpPr>
        <p:sp>
          <p:nvSpPr>
            <p:cNvPr id="48" name="Rectangle 47"/>
            <p:cNvSpPr/>
            <p:nvPr/>
          </p:nvSpPr>
          <p:spPr>
            <a:xfrm>
              <a:off x="6388809" y="1685865"/>
              <a:ext cx="676550" cy="706815"/>
            </a:xfrm>
            <a:prstGeom prst="rect">
              <a:avLst/>
            </a:prstGeom>
            <a:gradFill flip="none" rotWithShape="1">
              <a:gsLst>
                <a:gs pos="0">
                  <a:schemeClr val="accent4">
                    <a:lumMod val="60000"/>
                    <a:lumOff val="40000"/>
                  </a:schemeClr>
                </a:gs>
                <a:gs pos="50000">
                  <a:schemeClr val="accent4">
                    <a:lumMod val="40000"/>
                    <a:lumOff val="60000"/>
                  </a:schemeClr>
                </a:gs>
                <a:gs pos="100000">
                  <a:schemeClr val="accent4">
                    <a:lumMod val="20000"/>
                    <a:lumOff val="80000"/>
                  </a:schemeClr>
                </a:gs>
              </a:gsLst>
              <a:path path="circle">
                <a:fillToRect r="100000" b="100000"/>
              </a:path>
              <a:tileRect l="-100000" t="-100000"/>
            </a:gra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2"/>
                </a:solidFill>
              </a:endParaRPr>
            </a:p>
          </p:txBody>
        </p:sp>
        <p:sp>
          <p:nvSpPr>
            <p:cNvPr id="49" name="Rectangle 48"/>
            <p:cNvSpPr/>
            <p:nvPr/>
          </p:nvSpPr>
          <p:spPr>
            <a:xfrm>
              <a:off x="6357083" y="1646795"/>
              <a:ext cx="720070"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Some</a:t>
              </a:r>
              <a:endParaRPr lang="en-US" sz="1600" dirty="0">
                <a:solidFill>
                  <a:schemeClr val="bg2"/>
                </a:solidFill>
              </a:endParaRPr>
            </a:p>
          </p:txBody>
        </p:sp>
        <p:sp>
          <p:nvSpPr>
            <p:cNvPr id="50" name="Rectangle 49"/>
            <p:cNvSpPr/>
            <p:nvPr/>
          </p:nvSpPr>
          <p:spPr>
            <a:xfrm>
              <a:off x="6419184" y="2062574"/>
              <a:ext cx="559770"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Low</a:t>
              </a:r>
              <a:endParaRPr lang="en-US" sz="1600" dirty="0">
                <a:solidFill>
                  <a:schemeClr val="bg2"/>
                </a:solidFill>
              </a:endParaRPr>
            </a:p>
          </p:txBody>
        </p:sp>
      </p:grpSp>
      <p:grpSp>
        <p:nvGrpSpPr>
          <p:cNvPr id="14" name="Group 13"/>
          <p:cNvGrpSpPr/>
          <p:nvPr/>
        </p:nvGrpSpPr>
        <p:grpSpPr>
          <a:xfrm>
            <a:off x="5595646" y="1536728"/>
            <a:ext cx="678977" cy="754333"/>
            <a:chOff x="7183210" y="1654319"/>
            <a:chExt cx="678977" cy="754333"/>
          </a:xfrm>
        </p:grpSpPr>
        <p:sp>
          <p:nvSpPr>
            <p:cNvPr id="45" name="Rectangle 44"/>
            <p:cNvSpPr/>
            <p:nvPr/>
          </p:nvSpPr>
          <p:spPr>
            <a:xfrm>
              <a:off x="7183210" y="1683328"/>
              <a:ext cx="678977" cy="70935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2"/>
                </a:solidFill>
              </a:endParaRPr>
            </a:p>
          </p:txBody>
        </p:sp>
        <p:sp>
          <p:nvSpPr>
            <p:cNvPr id="46" name="Rectangle 45"/>
            <p:cNvSpPr/>
            <p:nvPr/>
          </p:nvSpPr>
          <p:spPr>
            <a:xfrm>
              <a:off x="7243844" y="1654319"/>
              <a:ext cx="559770"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Low</a:t>
              </a:r>
              <a:endParaRPr lang="en-US" sz="1600" dirty="0">
                <a:solidFill>
                  <a:schemeClr val="bg2"/>
                </a:solidFill>
              </a:endParaRPr>
            </a:p>
          </p:txBody>
        </p:sp>
        <p:sp>
          <p:nvSpPr>
            <p:cNvPr id="47" name="Rectangle 46"/>
            <p:cNvSpPr/>
            <p:nvPr/>
          </p:nvSpPr>
          <p:spPr>
            <a:xfrm>
              <a:off x="7203352" y="2070098"/>
              <a:ext cx="604654"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High</a:t>
              </a:r>
              <a:endParaRPr lang="en-US" sz="1600" dirty="0">
                <a:solidFill>
                  <a:schemeClr val="bg2"/>
                </a:solidFill>
              </a:endParaRPr>
            </a:p>
          </p:txBody>
        </p:sp>
      </p:grpSp>
      <p:sp>
        <p:nvSpPr>
          <p:cNvPr id="15" name="Rectangle 14"/>
          <p:cNvSpPr/>
          <p:nvPr/>
        </p:nvSpPr>
        <p:spPr>
          <a:xfrm rot="16200000">
            <a:off x="2679253" y="2477938"/>
            <a:ext cx="498855" cy="276999"/>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smtClean="0">
                <a:solidFill>
                  <a:schemeClr val="bg2"/>
                </a:solidFill>
              </a:rPr>
              <a:t>High</a:t>
            </a:r>
            <a:endParaRPr lang="en-US" sz="1200" dirty="0">
              <a:solidFill>
                <a:schemeClr val="bg2"/>
              </a:solidFill>
            </a:endParaRPr>
          </a:p>
        </p:txBody>
      </p:sp>
      <p:sp>
        <p:nvSpPr>
          <p:cNvPr id="16" name="Rectangle 15"/>
          <p:cNvSpPr/>
          <p:nvPr/>
        </p:nvSpPr>
        <p:spPr>
          <a:xfrm>
            <a:off x="6129353" y="5744770"/>
            <a:ext cx="498855" cy="276999"/>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smtClean="0">
                <a:solidFill>
                  <a:schemeClr val="bg2"/>
                </a:solidFill>
              </a:rPr>
              <a:t>High</a:t>
            </a:r>
            <a:endParaRPr lang="en-US" sz="1600" dirty="0">
              <a:solidFill>
                <a:schemeClr val="bg2"/>
              </a:solidFill>
            </a:endParaRPr>
          </a:p>
        </p:txBody>
      </p:sp>
      <p:sp>
        <p:nvSpPr>
          <p:cNvPr id="17" name="Rectangle 16"/>
          <p:cNvSpPr/>
          <p:nvPr/>
        </p:nvSpPr>
        <p:spPr>
          <a:xfrm rot="3600000">
            <a:off x="2733591" y="5653895"/>
            <a:ext cx="513282"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smtClean="0">
                <a:solidFill>
                  <a:schemeClr val="bg2"/>
                </a:solidFill>
              </a:rPr>
              <a:t>Low</a:t>
            </a:r>
            <a:endParaRPr lang="en-US" sz="1400" dirty="0">
              <a:solidFill>
                <a:schemeClr val="bg2"/>
              </a:solidFill>
            </a:endParaRPr>
          </a:p>
        </p:txBody>
      </p:sp>
      <p:sp>
        <p:nvSpPr>
          <p:cNvPr id="18" name="TextBox 38"/>
          <p:cNvSpPr txBox="1"/>
          <p:nvPr/>
        </p:nvSpPr>
        <p:spPr>
          <a:xfrm>
            <a:off x="5612865" y="742830"/>
            <a:ext cx="133882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solidFill>
                  <a:schemeClr val="bg2"/>
                </a:solidFill>
              </a:rPr>
              <a:t>Developing</a:t>
            </a:r>
            <a:endParaRPr lang="en-US" dirty="0">
              <a:solidFill>
                <a:schemeClr val="bg2"/>
              </a:solidFill>
            </a:endParaRPr>
          </a:p>
        </p:txBody>
      </p:sp>
      <p:sp>
        <p:nvSpPr>
          <p:cNvPr id="19" name="TextBox 39"/>
          <p:cNvSpPr txBox="1"/>
          <p:nvPr/>
        </p:nvSpPr>
        <p:spPr>
          <a:xfrm>
            <a:off x="2590202" y="742830"/>
            <a:ext cx="1287532"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2"/>
                </a:solidFill>
              </a:rPr>
              <a:t>Developed</a:t>
            </a:r>
          </a:p>
        </p:txBody>
      </p:sp>
      <p:grpSp>
        <p:nvGrpSpPr>
          <p:cNvPr id="20" name="Group 19"/>
          <p:cNvGrpSpPr/>
          <p:nvPr/>
        </p:nvGrpSpPr>
        <p:grpSpPr>
          <a:xfrm>
            <a:off x="7435121" y="2205767"/>
            <a:ext cx="1708879" cy="1641259"/>
            <a:chOff x="9863527" y="1477210"/>
            <a:chExt cx="1708879" cy="1641259"/>
          </a:xfrm>
        </p:grpSpPr>
        <p:sp>
          <p:nvSpPr>
            <p:cNvPr id="43" name="TextBox 1"/>
            <p:cNvSpPr txBox="1"/>
            <p:nvPr/>
          </p:nvSpPr>
          <p:spPr>
            <a:xfrm>
              <a:off x="10178321" y="1823596"/>
              <a:ext cx="1079292"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solidFill>
                    <a:schemeClr val="bg2"/>
                  </a:solidFill>
                </a:rPr>
                <a:t>On a specific Task</a:t>
              </a:r>
              <a:endParaRPr lang="en-US" dirty="0">
                <a:solidFill>
                  <a:schemeClr val="bg2"/>
                </a:solidFill>
              </a:endParaRPr>
            </a:p>
          </p:txBody>
        </p:sp>
        <p:sp>
          <p:nvSpPr>
            <p:cNvPr id="44" name="6-Point Star 43"/>
            <p:cNvSpPr/>
            <p:nvPr/>
          </p:nvSpPr>
          <p:spPr>
            <a:xfrm>
              <a:off x="9863527" y="1477210"/>
              <a:ext cx="1708879" cy="1641259"/>
            </a:xfrm>
            <a:prstGeom prst="star6">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2"/>
                </a:solidFill>
              </a:endParaRPr>
            </a:p>
          </p:txBody>
        </p:sp>
      </p:grpSp>
      <p:grpSp>
        <p:nvGrpSpPr>
          <p:cNvPr id="21" name="Group 20"/>
          <p:cNvGrpSpPr/>
          <p:nvPr/>
        </p:nvGrpSpPr>
        <p:grpSpPr>
          <a:xfrm>
            <a:off x="5564029" y="4496549"/>
            <a:ext cx="678977" cy="754333"/>
            <a:chOff x="7183210" y="1654319"/>
            <a:chExt cx="678977" cy="754333"/>
          </a:xfrm>
        </p:grpSpPr>
        <p:sp>
          <p:nvSpPr>
            <p:cNvPr id="40" name="Rectangle 39"/>
            <p:cNvSpPr/>
            <p:nvPr/>
          </p:nvSpPr>
          <p:spPr>
            <a:xfrm>
              <a:off x="7183210" y="1683328"/>
              <a:ext cx="678977" cy="70935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2"/>
                </a:solidFill>
              </a:endParaRPr>
            </a:p>
          </p:txBody>
        </p:sp>
        <p:sp>
          <p:nvSpPr>
            <p:cNvPr id="41" name="Rectangle 40"/>
            <p:cNvSpPr/>
            <p:nvPr/>
          </p:nvSpPr>
          <p:spPr>
            <a:xfrm>
              <a:off x="7221403" y="1654319"/>
              <a:ext cx="604654" cy="338554"/>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High</a:t>
              </a:r>
              <a:endParaRPr lang="en-US" sz="1600" dirty="0">
                <a:solidFill>
                  <a:schemeClr val="bg2"/>
                </a:solidFill>
              </a:endParaRPr>
            </a:p>
          </p:txBody>
        </p:sp>
        <p:sp>
          <p:nvSpPr>
            <p:cNvPr id="42" name="Rectangle 41"/>
            <p:cNvSpPr/>
            <p:nvPr/>
          </p:nvSpPr>
          <p:spPr>
            <a:xfrm>
              <a:off x="7225794" y="2070098"/>
              <a:ext cx="559770" cy="338554"/>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Low</a:t>
              </a:r>
              <a:endParaRPr lang="en-US" sz="1600" dirty="0">
                <a:solidFill>
                  <a:schemeClr val="bg2"/>
                </a:solidFill>
              </a:endParaRPr>
            </a:p>
          </p:txBody>
        </p:sp>
      </p:grpSp>
      <p:grpSp>
        <p:nvGrpSpPr>
          <p:cNvPr id="22" name="Group 21"/>
          <p:cNvGrpSpPr/>
          <p:nvPr/>
        </p:nvGrpSpPr>
        <p:grpSpPr>
          <a:xfrm>
            <a:off x="5164823" y="2541148"/>
            <a:ext cx="676550" cy="754333"/>
            <a:chOff x="6388809" y="1646795"/>
            <a:chExt cx="676550" cy="754333"/>
          </a:xfrm>
        </p:grpSpPr>
        <p:sp>
          <p:nvSpPr>
            <p:cNvPr id="37" name="Rectangle 36"/>
            <p:cNvSpPr/>
            <p:nvPr/>
          </p:nvSpPr>
          <p:spPr>
            <a:xfrm>
              <a:off x="6388809" y="1685865"/>
              <a:ext cx="676550" cy="706815"/>
            </a:xfrm>
            <a:prstGeom prst="rect">
              <a:avLst/>
            </a:prstGeom>
            <a:gradFill flip="none" rotWithShape="1">
              <a:gsLst>
                <a:gs pos="0">
                  <a:schemeClr val="accent4">
                    <a:lumMod val="60000"/>
                    <a:lumOff val="40000"/>
                  </a:schemeClr>
                </a:gs>
                <a:gs pos="50000">
                  <a:schemeClr val="accent4">
                    <a:lumMod val="40000"/>
                    <a:lumOff val="60000"/>
                  </a:schemeClr>
                </a:gs>
                <a:gs pos="100000">
                  <a:schemeClr val="accent4">
                    <a:lumMod val="20000"/>
                    <a:lumOff val="8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2"/>
                </a:solidFill>
              </a:endParaRPr>
            </a:p>
          </p:txBody>
        </p:sp>
        <p:sp>
          <p:nvSpPr>
            <p:cNvPr id="38" name="Rectangle 37"/>
            <p:cNvSpPr/>
            <p:nvPr/>
          </p:nvSpPr>
          <p:spPr>
            <a:xfrm>
              <a:off x="6414792" y="1646795"/>
              <a:ext cx="604654" cy="338554"/>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High</a:t>
              </a:r>
              <a:endParaRPr lang="en-US" sz="1600" dirty="0">
                <a:solidFill>
                  <a:schemeClr val="bg2"/>
                </a:solidFill>
              </a:endParaRPr>
            </a:p>
          </p:txBody>
        </p:sp>
        <p:sp>
          <p:nvSpPr>
            <p:cNvPr id="39" name="Rectangle 38"/>
            <p:cNvSpPr/>
            <p:nvPr/>
          </p:nvSpPr>
          <p:spPr>
            <a:xfrm>
              <a:off x="6396743" y="2062574"/>
              <a:ext cx="604654" cy="338554"/>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High</a:t>
              </a:r>
              <a:endParaRPr lang="en-US" sz="1600" dirty="0">
                <a:solidFill>
                  <a:schemeClr val="bg2"/>
                </a:solidFill>
              </a:endParaRPr>
            </a:p>
          </p:txBody>
        </p:sp>
      </p:grpSp>
      <p:grpSp>
        <p:nvGrpSpPr>
          <p:cNvPr id="23" name="Group 22"/>
          <p:cNvGrpSpPr/>
          <p:nvPr/>
        </p:nvGrpSpPr>
        <p:grpSpPr>
          <a:xfrm>
            <a:off x="3608370" y="2546505"/>
            <a:ext cx="720070" cy="754333"/>
            <a:chOff x="5596116" y="1654319"/>
            <a:chExt cx="720070" cy="754333"/>
          </a:xfrm>
        </p:grpSpPr>
        <p:sp>
          <p:nvSpPr>
            <p:cNvPr id="34" name="Rectangle 33"/>
            <p:cNvSpPr/>
            <p:nvPr/>
          </p:nvSpPr>
          <p:spPr>
            <a:xfrm>
              <a:off x="5598620" y="1683329"/>
              <a:ext cx="681047" cy="709352"/>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2"/>
                </a:solidFill>
              </a:endParaRPr>
            </a:p>
          </p:txBody>
        </p:sp>
        <p:sp>
          <p:nvSpPr>
            <p:cNvPr id="35" name="Rectangle 34"/>
            <p:cNvSpPr/>
            <p:nvPr/>
          </p:nvSpPr>
          <p:spPr>
            <a:xfrm>
              <a:off x="5596116" y="1654319"/>
              <a:ext cx="720070" cy="338554"/>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Some</a:t>
              </a:r>
              <a:endParaRPr lang="en-US" sz="1600" dirty="0">
                <a:solidFill>
                  <a:schemeClr val="bg2"/>
                </a:solidFill>
              </a:endParaRPr>
            </a:p>
          </p:txBody>
        </p:sp>
        <p:sp>
          <p:nvSpPr>
            <p:cNvPr id="36" name="Rectangle 35"/>
            <p:cNvSpPr/>
            <p:nvPr/>
          </p:nvSpPr>
          <p:spPr>
            <a:xfrm>
              <a:off x="5635774" y="2070098"/>
              <a:ext cx="604654" cy="338554"/>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High</a:t>
              </a:r>
              <a:endParaRPr lang="en-US" sz="1600" dirty="0">
                <a:solidFill>
                  <a:schemeClr val="bg2"/>
                </a:solidFill>
              </a:endParaRPr>
            </a:p>
          </p:txBody>
        </p:sp>
      </p:grpSp>
      <p:grpSp>
        <p:nvGrpSpPr>
          <p:cNvPr id="24" name="Group 23"/>
          <p:cNvGrpSpPr/>
          <p:nvPr/>
        </p:nvGrpSpPr>
        <p:grpSpPr>
          <a:xfrm>
            <a:off x="3199799" y="4483743"/>
            <a:ext cx="692111" cy="1000554"/>
            <a:chOff x="4797065" y="1647415"/>
            <a:chExt cx="692111" cy="1000554"/>
          </a:xfrm>
        </p:grpSpPr>
        <p:sp>
          <p:nvSpPr>
            <p:cNvPr id="31" name="Rectangle 30"/>
            <p:cNvSpPr/>
            <p:nvPr/>
          </p:nvSpPr>
          <p:spPr>
            <a:xfrm>
              <a:off x="4797065" y="1691481"/>
              <a:ext cx="692111" cy="723073"/>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2"/>
                </a:solidFill>
              </a:endParaRPr>
            </a:p>
          </p:txBody>
        </p:sp>
        <p:sp>
          <p:nvSpPr>
            <p:cNvPr id="32" name="Rectangle 31"/>
            <p:cNvSpPr/>
            <p:nvPr/>
          </p:nvSpPr>
          <p:spPr>
            <a:xfrm>
              <a:off x="4887294" y="1647415"/>
              <a:ext cx="559770" cy="338554"/>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Low</a:t>
              </a:r>
              <a:endParaRPr lang="en-US" sz="1600" dirty="0">
                <a:solidFill>
                  <a:schemeClr val="bg2"/>
                </a:solidFill>
              </a:endParaRPr>
            </a:p>
          </p:txBody>
        </p:sp>
        <p:sp>
          <p:nvSpPr>
            <p:cNvPr id="33" name="Rectangle 32"/>
            <p:cNvSpPr/>
            <p:nvPr/>
          </p:nvSpPr>
          <p:spPr>
            <a:xfrm>
              <a:off x="4869244" y="2063194"/>
              <a:ext cx="559770" cy="584775"/>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Low</a:t>
              </a:r>
            </a:p>
            <a:p>
              <a:pPr algn="ctr"/>
              <a:endParaRPr lang="en-US" sz="1600" dirty="0">
                <a:solidFill>
                  <a:schemeClr val="bg2"/>
                </a:solidFill>
              </a:endParaRPr>
            </a:p>
          </p:txBody>
        </p:sp>
      </p:grpSp>
      <p:sp>
        <p:nvSpPr>
          <p:cNvPr id="25" name="TextBox 59"/>
          <p:cNvSpPr txBox="1"/>
          <p:nvPr/>
        </p:nvSpPr>
        <p:spPr>
          <a:xfrm>
            <a:off x="4720678" y="4065294"/>
            <a:ext cx="447675"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S1</a:t>
            </a:r>
            <a:endParaRPr lang="en-US" sz="1600" dirty="0">
              <a:solidFill>
                <a:schemeClr val="bg2"/>
              </a:solidFill>
            </a:endParaRPr>
          </a:p>
        </p:txBody>
      </p:sp>
      <p:sp>
        <p:nvSpPr>
          <p:cNvPr id="26" name="TextBox 60"/>
          <p:cNvSpPr txBox="1"/>
          <p:nvPr/>
        </p:nvSpPr>
        <p:spPr>
          <a:xfrm>
            <a:off x="4715562" y="3694503"/>
            <a:ext cx="447675"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S2</a:t>
            </a:r>
            <a:endParaRPr lang="en-US" sz="1600" dirty="0">
              <a:solidFill>
                <a:schemeClr val="bg2"/>
              </a:solidFill>
            </a:endParaRPr>
          </a:p>
        </p:txBody>
      </p:sp>
      <p:sp>
        <p:nvSpPr>
          <p:cNvPr id="27" name="TextBox 61"/>
          <p:cNvSpPr txBox="1"/>
          <p:nvPr/>
        </p:nvSpPr>
        <p:spPr>
          <a:xfrm>
            <a:off x="4282528" y="4065294"/>
            <a:ext cx="447675"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S4</a:t>
            </a:r>
            <a:endParaRPr lang="en-US" sz="1600" dirty="0">
              <a:solidFill>
                <a:schemeClr val="bg2"/>
              </a:solidFill>
            </a:endParaRPr>
          </a:p>
        </p:txBody>
      </p:sp>
      <p:sp>
        <p:nvSpPr>
          <p:cNvPr id="28" name="TextBox 62"/>
          <p:cNvSpPr txBox="1"/>
          <p:nvPr/>
        </p:nvSpPr>
        <p:spPr>
          <a:xfrm>
            <a:off x="4277412" y="3694503"/>
            <a:ext cx="447675"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bg2"/>
                </a:solidFill>
              </a:rPr>
              <a:t>S3</a:t>
            </a:r>
            <a:endParaRPr lang="en-US" sz="1600" dirty="0">
              <a:solidFill>
                <a:schemeClr val="bg2"/>
              </a:solidFill>
            </a:endParaRPr>
          </a:p>
        </p:txBody>
      </p:sp>
      <p:sp>
        <p:nvSpPr>
          <p:cNvPr id="29" name="TextBox 63"/>
          <p:cNvSpPr txBox="1"/>
          <p:nvPr/>
        </p:nvSpPr>
        <p:spPr>
          <a:xfrm>
            <a:off x="723319" y="1394866"/>
            <a:ext cx="1544012"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solidFill>
                  <a:schemeClr val="bg2"/>
                </a:solidFill>
              </a:rPr>
              <a:t>Follower</a:t>
            </a:r>
          </a:p>
          <a:p>
            <a:pPr algn="ctr"/>
            <a:r>
              <a:rPr lang="en-US" dirty="0" smtClean="0">
                <a:solidFill>
                  <a:schemeClr val="bg2"/>
                </a:solidFill>
              </a:rPr>
              <a:t>Development</a:t>
            </a:r>
            <a:endParaRPr lang="en-US" dirty="0">
              <a:solidFill>
                <a:schemeClr val="bg2"/>
              </a:solidFill>
            </a:endParaRPr>
          </a:p>
        </p:txBody>
      </p:sp>
      <p:sp>
        <p:nvSpPr>
          <p:cNvPr id="30" name="TextBox 64"/>
          <p:cNvSpPr txBox="1"/>
          <p:nvPr/>
        </p:nvSpPr>
        <p:spPr>
          <a:xfrm>
            <a:off x="951481" y="3709891"/>
            <a:ext cx="1095173"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solidFill>
                  <a:schemeClr val="bg2"/>
                </a:solidFill>
              </a:rPr>
              <a:t>Leader</a:t>
            </a:r>
          </a:p>
          <a:p>
            <a:pPr algn="ctr"/>
            <a:r>
              <a:rPr lang="en-US" dirty="0" smtClean="0">
                <a:solidFill>
                  <a:schemeClr val="bg2"/>
                </a:solidFill>
              </a:rPr>
              <a:t>Behavior</a:t>
            </a:r>
            <a:endParaRPr lang="en-US" dirty="0">
              <a:solidFill>
                <a:schemeClr val="bg2"/>
              </a:solidFill>
            </a:endParaRPr>
          </a:p>
        </p:txBody>
      </p:sp>
    </p:spTree>
    <p:custDataLst>
      <p:tags r:id="rId1"/>
    </p:custDataLst>
    <p:extLst>
      <p:ext uri="{BB962C8B-B14F-4D97-AF65-F5344CB8AC3E}">
        <p14:creationId xmlns:p14="http://schemas.microsoft.com/office/powerpoint/2010/main" val="16398357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bwMode="auto">
          <a:xfrm>
            <a:off x="486883" y="1441450"/>
            <a:ext cx="6248400" cy="1676400"/>
          </a:xfrm>
        </p:spPr>
        <p:txBody>
          <a:bodyPr anchor="t" anchorCtr="0"/>
          <a:lstStyle/>
          <a:p>
            <a:pPr eaLnBrk="1" hangingPunct="1"/>
            <a:r>
              <a:rPr lang="en-US" altLang="en-US" sz="4000" dirty="0" smtClean="0"/>
              <a:t>Directing (S-1)</a:t>
            </a:r>
            <a:br>
              <a:rPr lang="en-US" altLang="en-US" sz="4000" dirty="0" smtClean="0"/>
            </a:br>
            <a:r>
              <a:rPr lang="en-US" altLang="en-US" dirty="0" smtClean="0"/>
              <a:t/>
            </a:r>
            <a:br>
              <a:rPr lang="en-US" altLang="en-US" dirty="0" smtClean="0"/>
            </a:br>
            <a:r>
              <a:rPr lang="en-US" altLang="en-US" dirty="0" smtClean="0"/>
              <a:t>	For individuals who:</a:t>
            </a:r>
            <a:endParaRPr lang="en-US" altLang="en-US" sz="4800" dirty="0" smtClean="0"/>
          </a:p>
        </p:txBody>
      </p:sp>
      <p:sp>
        <p:nvSpPr>
          <p:cNvPr id="40963" name="Rectangle 3"/>
          <p:cNvSpPr>
            <a:spLocks noGrp="1" noChangeArrowheads="1"/>
          </p:cNvSpPr>
          <p:nvPr>
            <p:ph type="body" idx="4294967295"/>
          </p:nvPr>
        </p:nvSpPr>
        <p:spPr bwMode="auto">
          <a:xfrm>
            <a:off x="2208214" y="3289299"/>
            <a:ext cx="6638904" cy="1892826"/>
          </a:xfrm>
        </p:spPr>
        <p:txBody>
          <a:bodyPr anchorCtr="0"/>
          <a:lstStyle/>
          <a:p>
            <a:pPr marL="746125" indent="-746125" eaLnBrk="1" hangingPunct="1">
              <a:buFont typeface="Wingdings" pitchFamily="2" charset="2"/>
              <a:buChar char="v"/>
            </a:pPr>
            <a:r>
              <a:rPr altLang="en-US" b="1" dirty="0" smtClean="0"/>
              <a:t>Lack competence on the specific task</a:t>
            </a:r>
          </a:p>
          <a:p>
            <a:pPr marL="746125" indent="-746125" eaLnBrk="1" hangingPunct="1">
              <a:buFont typeface="Wingdings" pitchFamily="2" charset="2"/>
              <a:buNone/>
            </a:pPr>
            <a:endParaRPr altLang="en-US" sz="1200" b="1" dirty="0" smtClean="0"/>
          </a:p>
          <a:p>
            <a:pPr marL="746125" indent="-746125" eaLnBrk="1" hangingPunct="1">
              <a:buFont typeface="Wingdings" pitchFamily="2" charset="2"/>
              <a:buChar char="v"/>
            </a:pPr>
            <a:r>
              <a:rPr altLang="en-US" b="1" dirty="0" smtClean="0"/>
              <a:t>Need direction and supervision to get started and stay on track.</a:t>
            </a:r>
          </a:p>
        </p:txBody>
      </p:sp>
    </p:spTree>
    <p:extLst>
      <p:ext uri="{BB962C8B-B14F-4D97-AF65-F5344CB8AC3E}">
        <p14:creationId xmlns:p14="http://schemas.microsoft.com/office/powerpoint/2010/main" val="259184881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bwMode="auto">
          <a:xfrm>
            <a:off x="1038025" y="1444103"/>
            <a:ext cx="5562600" cy="1905000"/>
          </a:xfrm>
        </p:spPr>
        <p:txBody>
          <a:bodyPr anchor="t" anchorCtr="0"/>
          <a:lstStyle/>
          <a:p>
            <a:pPr eaLnBrk="1" hangingPunct="1"/>
            <a:r>
              <a:rPr lang="en-US" altLang="en-US" sz="4000" dirty="0" smtClean="0"/>
              <a:t>Coaching (S-2)</a:t>
            </a:r>
            <a:br>
              <a:rPr lang="en-US" altLang="en-US" sz="4000" dirty="0" smtClean="0"/>
            </a:br>
            <a:r>
              <a:rPr lang="en-US" altLang="en-US" dirty="0" smtClean="0"/>
              <a:t/>
            </a:r>
            <a:br>
              <a:rPr lang="en-US" altLang="en-US" dirty="0" smtClean="0"/>
            </a:br>
            <a:r>
              <a:rPr lang="en-US" altLang="en-US" dirty="0" smtClean="0"/>
              <a:t>	For individuals who:</a:t>
            </a:r>
          </a:p>
        </p:txBody>
      </p:sp>
      <p:sp>
        <p:nvSpPr>
          <p:cNvPr id="41987" name="Rectangle 3"/>
          <p:cNvSpPr>
            <a:spLocks noGrp="1" noChangeArrowheads="1"/>
          </p:cNvSpPr>
          <p:nvPr>
            <p:ph type="body" idx="4294967295"/>
          </p:nvPr>
        </p:nvSpPr>
        <p:spPr bwMode="auto">
          <a:xfrm>
            <a:off x="1572056" y="2961054"/>
            <a:ext cx="6266810" cy="2850243"/>
          </a:xfrm>
        </p:spPr>
        <p:txBody>
          <a:bodyPr anchorCtr="0"/>
          <a:lstStyle/>
          <a:p>
            <a:pPr marL="746125" indent="-746125" eaLnBrk="1" hangingPunct="1">
              <a:buSzTx/>
              <a:buFont typeface="Wingdings" pitchFamily="2" charset="2"/>
              <a:buChar char="v"/>
            </a:pPr>
            <a:r>
              <a:rPr altLang="en-US" b="1" dirty="0" smtClean="0"/>
              <a:t>Have some competence</a:t>
            </a:r>
          </a:p>
          <a:p>
            <a:pPr marL="746125" indent="-746125" eaLnBrk="1" hangingPunct="1">
              <a:buSzTx/>
              <a:buFont typeface="Wingdings" pitchFamily="2" charset="2"/>
              <a:buChar char="v"/>
            </a:pPr>
            <a:r>
              <a:rPr altLang="en-US" b="1" dirty="0" smtClean="0"/>
              <a:t>Still need direction</a:t>
            </a:r>
          </a:p>
          <a:p>
            <a:pPr marL="746125" indent="-746125" eaLnBrk="1" hangingPunct="1">
              <a:buSzTx/>
              <a:buFont typeface="Wingdings" pitchFamily="2" charset="2"/>
              <a:buChar char="v"/>
            </a:pPr>
            <a:r>
              <a:rPr altLang="en-US" b="1" dirty="0" smtClean="0"/>
              <a:t>Need positive reinforcement</a:t>
            </a:r>
          </a:p>
          <a:p>
            <a:pPr marL="746125" indent="-746125" eaLnBrk="1" hangingPunct="1">
              <a:buSzTx/>
              <a:buFont typeface="Wingdings" pitchFamily="2" charset="2"/>
              <a:buChar char="v"/>
            </a:pPr>
            <a:r>
              <a:rPr altLang="en-US" b="1" dirty="0" smtClean="0"/>
              <a:t>Need some involvement in decision making</a:t>
            </a:r>
          </a:p>
        </p:txBody>
      </p:sp>
    </p:spTree>
    <p:extLst>
      <p:ext uri="{BB962C8B-B14F-4D97-AF65-F5344CB8AC3E}">
        <p14:creationId xmlns:p14="http://schemas.microsoft.com/office/powerpoint/2010/main" val="390907866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bwMode="auto">
          <a:xfrm>
            <a:off x="1389566" y="1530470"/>
            <a:ext cx="6024563" cy="1600200"/>
          </a:xfrm>
        </p:spPr>
        <p:txBody>
          <a:bodyPr anchor="t" anchorCtr="0"/>
          <a:lstStyle/>
          <a:p>
            <a:pPr eaLnBrk="1" hangingPunct="1"/>
            <a:r>
              <a:rPr lang="en-US" altLang="en-US" sz="4000" dirty="0" smtClean="0"/>
              <a:t>Supporting (S-3)</a:t>
            </a:r>
            <a:r>
              <a:rPr lang="en-US" altLang="en-US" sz="3200" dirty="0" smtClean="0"/>
              <a:t/>
            </a:r>
            <a:br>
              <a:rPr lang="en-US" altLang="en-US" sz="3200" dirty="0" smtClean="0"/>
            </a:br>
            <a:r>
              <a:rPr lang="en-US" altLang="en-US" dirty="0" smtClean="0"/>
              <a:t/>
            </a:r>
            <a:br>
              <a:rPr lang="en-US" altLang="en-US" dirty="0" smtClean="0"/>
            </a:br>
            <a:r>
              <a:rPr lang="en-US" altLang="en-US" sz="3200" dirty="0" smtClean="0"/>
              <a:t>	</a:t>
            </a:r>
            <a:r>
              <a:rPr lang="en-US" altLang="en-US" dirty="0" smtClean="0"/>
              <a:t>For individuals who:</a:t>
            </a:r>
          </a:p>
        </p:txBody>
      </p:sp>
      <p:sp>
        <p:nvSpPr>
          <p:cNvPr id="43011" name="Rectangle 8"/>
          <p:cNvSpPr>
            <a:spLocks noChangeArrowheads="1"/>
          </p:cNvSpPr>
          <p:nvPr/>
        </p:nvSpPr>
        <p:spPr bwMode="auto">
          <a:xfrm>
            <a:off x="1954759" y="3340100"/>
            <a:ext cx="630713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746125" indent="-746125"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eaLnBrk="1" hangingPunct="1">
              <a:spcBef>
                <a:spcPts val="1200"/>
              </a:spcBef>
              <a:buSzTx/>
              <a:buFont typeface="Wingdings" pitchFamily="2" charset="2"/>
              <a:buChar char="v"/>
            </a:pPr>
            <a:r>
              <a:rPr lang="en-US" altLang="en-US" b="1" dirty="0"/>
              <a:t>Have mastered the task</a:t>
            </a:r>
          </a:p>
          <a:p>
            <a:pPr eaLnBrk="1" hangingPunct="1">
              <a:spcBef>
                <a:spcPts val="1200"/>
              </a:spcBef>
              <a:buSzTx/>
              <a:buFont typeface="Wingdings" pitchFamily="2" charset="2"/>
              <a:buChar char="v"/>
            </a:pPr>
            <a:endParaRPr lang="en-US" altLang="en-US" b="1" dirty="0"/>
          </a:p>
          <a:p>
            <a:pPr eaLnBrk="1" hangingPunct="1">
              <a:spcBef>
                <a:spcPts val="1200"/>
              </a:spcBef>
              <a:buSzTx/>
              <a:buFont typeface="Wingdings" pitchFamily="2" charset="2"/>
              <a:buChar char="v"/>
            </a:pPr>
            <a:r>
              <a:rPr lang="en-US" altLang="en-US" b="1" dirty="0"/>
              <a:t>Lack self-confidence or motivation</a:t>
            </a:r>
            <a:r>
              <a:rPr lang="en-US" altLang="en-US" sz="2800" b="1" dirty="0">
                <a:solidFill>
                  <a:schemeClr val="tx2"/>
                </a:solidFill>
                <a:latin typeface="Arial" charset="0"/>
              </a:rPr>
              <a:t/>
            </a:r>
            <a:br>
              <a:rPr lang="en-US" altLang="en-US" sz="2800" b="1" dirty="0">
                <a:solidFill>
                  <a:schemeClr val="tx2"/>
                </a:solidFill>
                <a:latin typeface="Arial" charset="0"/>
              </a:rPr>
            </a:br>
            <a:endParaRPr lang="en-US" altLang="en-US" sz="2800" b="1" dirty="0">
              <a:solidFill>
                <a:schemeClr val="tx2"/>
              </a:solidFill>
              <a:latin typeface="Arial" charset="0"/>
            </a:endParaRPr>
          </a:p>
        </p:txBody>
      </p:sp>
    </p:spTree>
    <p:extLst>
      <p:ext uri="{BB962C8B-B14F-4D97-AF65-F5344CB8AC3E}">
        <p14:creationId xmlns:p14="http://schemas.microsoft.com/office/powerpoint/2010/main" val="64866100"/>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bwMode="auto">
          <a:xfrm>
            <a:off x="1123023" y="1650942"/>
            <a:ext cx="6705600" cy="1676400"/>
          </a:xfrm>
        </p:spPr>
        <p:txBody>
          <a:bodyPr anchor="t" anchorCtr="0"/>
          <a:lstStyle/>
          <a:p>
            <a:pPr eaLnBrk="1" hangingPunct="1"/>
            <a:r>
              <a:rPr lang="en-US" altLang="en-US" sz="4000" dirty="0" smtClean="0"/>
              <a:t>Delegating (S-4)</a:t>
            </a:r>
            <a:br>
              <a:rPr lang="en-US" altLang="en-US" sz="4000" dirty="0" smtClean="0"/>
            </a:br>
            <a:r>
              <a:rPr lang="en-US" altLang="en-US" dirty="0" smtClean="0"/>
              <a:t/>
            </a:r>
            <a:br>
              <a:rPr lang="en-US" altLang="en-US" dirty="0" smtClean="0"/>
            </a:br>
            <a:r>
              <a:rPr lang="en-US" altLang="en-US" dirty="0" smtClean="0"/>
              <a:t>	For individuals who:</a:t>
            </a:r>
          </a:p>
        </p:txBody>
      </p:sp>
      <p:sp>
        <p:nvSpPr>
          <p:cNvPr id="44035" name="Rectangle 3"/>
          <p:cNvSpPr>
            <a:spLocks noGrp="1" noChangeArrowheads="1"/>
          </p:cNvSpPr>
          <p:nvPr>
            <p:ph type="body" idx="4294967295"/>
          </p:nvPr>
        </p:nvSpPr>
        <p:spPr bwMode="auto">
          <a:xfrm>
            <a:off x="1743268" y="2931367"/>
            <a:ext cx="6934200" cy="2832100"/>
          </a:xfrm>
        </p:spPr>
        <p:txBody>
          <a:bodyPr anchorCtr="0"/>
          <a:lstStyle/>
          <a:p>
            <a:pPr marL="457200" indent="-457200" eaLnBrk="1" hangingPunct="1">
              <a:buFont typeface="Wingdings" pitchFamily="2" charset="2"/>
              <a:buChar char="Ø"/>
            </a:pPr>
            <a:endParaRPr altLang="en-US" dirty="0" smtClean="0"/>
          </a:p>
          <a:p>
            <a:pPr marL="457200" indent="-457200" eaLnBrk="1" hangingPunct="1">
              <a:buSzTx/>
              <a:buFont typeface="Wingdings" pitchFamily="2" charset="2"/>
              <a:buChar char="v"/>
            </a:pPr>
            <a:r>
              <a:rPr altLang="en-US" b="1" dirty="0" smtClean="0"/>
              <a:t>  Perform well without supervision</a:t>
            </a:r>
          </a:p>
          <a:p>
            <a:pPr marL="457200" indent="-457200" eaLnBrk="1" hangingPunct="1">
              <a:buSzTx/>
              <a:buFont typeface="Wingdings" pitchFamily="2" charset="2"/>
              <a:buChar char="v"/>
            </a:pPr>
            <a:endParaRPr altLang="en-US" sz="1200" b="1" dirty="0" smtClean="0"/>
          </a:p>
          <a:p>
            <a:pPr marL="457200" indent="-457200" eaLnBrk="1" hangingPunct="1">
              <a:buSzTx/>
              <a:buFont typeface="Wingdings" pitchFamily="2" charset="2"/>
              <a:buChar char="v"/>
            </a:pPr>
            <a:r>
              <a:rPr altLang="en-US" b="1" dirty="0" smtClean="0"/>
              <a:t>  Are self-confident</a:t>
            </a:r>
          </a:p>
          <a:p>
            <a:pPr marL="457200" indent="-457200" eaLnBrk="1" hangingPunct="1">
              <a:buSzTx/>
              <a:buFont typeface="Wingdings" pitchFamily="2" charset="2"/>
              <a:buChar char="v"/>
            </a:pPr>
            <a:endParaRPr altLang="en-US" sz="1200" b="1" dirty="0" smtClean="0"/>
          </a:p>
          <a:p>
            <a:pPr marL="457200" indent="-457200" eaLnBrk="1" hangingPunct="1">
              <a:buSzTx/>
              <a:buFont typeface="Wingdings" pitchFamily="2" charset="2"/>
              <a:buChar char="v"/>
            </a:pPr>
            <a:r>
              <a:rPr altLang="en-US" b="1" dirty="0" smtClean="0"/>
              <a:t>  Are highly motivated</a:t>
            </a:r>
          </a:p>
        </p:txBody>
      </p:sp>
    </p:spTree>
    <p:extLst>
      <p:ext uri="{BB962C8B-B14F-4D97-AF65-F5344CB8AC3E}">
        <p14:creationId xmlns:p14="http://schemas.microsoft.com/office/powerpoint/2010/main" val="247721604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bwMode="auto">
          <a:xfrm>
            <a:off x="807513" y="1378525"/>
            <a:ext cx="7467600" cy="5016500"/>
          </a:xfrm>
        </p:spPr>
        <p:txBody>
          <a:bodyPr anchorCtr="0"/>
          <a:lstStyle/>
          <a:p>
            <a:pPr marL="533400" indent="-533400" eaLnBrk="1" hangingPunct="1">
              <a:buSzTx/>
              <a:buFont typeface="Arial" charset="0"/>
              <a:buAutoNum type="arabicPeriod" startAt="4"/>
            </a:pPr>
            <a:r>
              <a:rPr altLang="en-US" b="1" dirty="0" smtClean="0"/>
              <a:t>Articulate Blanchard’s model of situational leadership commenting on:</a:t>
            </a:r>
          </a:p>
          <a:p>
            <a:pPr marL="533400" indent="-533400" eaLnBrk="1" hangingPunct="1">
              <a:buSzTx/>
              <a:buFontTx/>
              <a:buAutoNum type="arabicParenR" startAt="5"/>
            </a:pPr>
            <a:endParaRPr altLang="en-US" b="1" dirty="0" smtClean="0"/>
          </a:p>
          <a:p>
            <a:pPr marL="533400" indent="-533400" eaLnBrk="1" hangingPunct="1">
              <a:buSzTx/>
              <a:buFontTx/>
              <a:buAutoNum type="arabicParenR" startAt="5"/>
            </a:pPr>
            <a:endParaRPr altLang="en-US" b="1" dirty="0" smtClean="0"/>
          </a:p>
          <a:p>
            <a:pPr marL="533400" indent="-533400" eaLnBrk="1" hangingPunct="1">
              <a:buSzTx/>
              <a:buFontTx/>
              <a:buAutoNum type="arabicParenR" startAt="5"/>
            </a:pPr>
            <a:endParaRPr altLang="en-US" b="1" dirty="0" smtClean="0"/>
          </a:p>
          <a:p>
            <a:pPr marL="533400" indent="-533400" eaLnBrk="1" hangingPunct="1">
              <a:buSzTx/>
              <a:buFontTx/>
              <a:buAutoNum type="arabicParenR" startAt="5"/>
            </a:pPr>
            <a:endParaRPr altLang="en-US" b="1" dirty="0" smtClean="0"/>
          </a:p>
          <a:p>
            <a:pPr marL="533400" indent="-533400" eaLnBrk="1" hangingPunct="1">
              <a:buSzTx/>
              <a:buFontTx/>
              <a:buAutoNum type="arabicParenR" startAt="5"/>
            </a:pPr>
            <a:endParaRPr altLang="en-US" b="1" dirty="0" smtClean="0"/>
          </a:p>
          <a:p>
            <a:pPr marL="533400" indent="-533400" eaLnBrk="1" hangingPunct="1">
              <a:buSzTx/>
              <a:buFontTx/>
              <a:buAutoNum type="arabicParenR" startAt="5"/>
            </a:pPr>
            <a:r>
              <a:rPr altLang="en-US" b="1" dirty="0" smtClean="0"/>
              <a:t>Identify how to determine the most appropriate leadership style, using Blanchard’s model.</a:t>
            </a:r>
          </a:p>
        </p:txBody>
      </p:sp>
      <p:sp>
        <p:nvSpPr>
          <p:cNvPr id="15363" name="Rectangle 5"/>
          <p:cNvSpPr>
            <a:spLocks noChangeArrowheads="1"/>
          </p:cNvSpPr>
          <p:nvPr/>
        </p:nvSpPr>
        <p:spPr bwMode="auto">
          <a:xfrm>
            <a:off x="1524000" y="2262250"/>
            <a:ext cx="7086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eaLnBrk="1" hangingPunct="1">
              <a:spcBef>
                <a:spcPct val="0"/>
              </a:spcBef>
              <a:buClrTx/>
              <a:buSzTx/>
              <a:buFontTx/>
              <a:buChar char="•"/>
            </a:pPr>
            <a:r>
              <a:rPr lang="en-US" altLang="en-US" sz="2400" b="1" dirty="0">
                <a:latin typeface="Lucida Sans" panose="020B0602030504020204" pitchFamily="34" charset="0"/>
              </a:rPr>
              <a:t>the three situational leadership skills, </a:t>
            </a:r>
          </a:p>
          <a:p>
            <a:pPr eaLnBrk="1" hangingPunct="1">
              <a:spcBef>
                <a:spcPct val="0"/>
              </a:spcBef>
              <a:buClrTx/>
              <a:buSzTx/>
              <a:buFontTx/>
              <a:buChar char="•"/>
            </a:pPr>
            <a:r>
              <a:rPr lang="en-US" altLang="en-US" sz="2400" b="1" dirty="0">
                <a:latin typeface="Lucida Sans" panose="020B0602030504020204" pitchFamily="34" charset="0"/>
              </a:rPr>
              <a:t>the two leader behaviors, </a:t>
            </a:r>
          </a:p>
          <a:p>
            <a:pPr eaLnBrk="1" hangingPunct="1">
              <a:spcBef>
                <a:spcPct val="0"/>
              </a:spcBef>
              <a:buClrTx/>
              <a:buSzTx/>
              <a:buFontTx/>
              <a:buChar char="•"/>
            </a:pPr>
            <a:r>
              <a:rPr lang="en-US" altLang="en-US" sz="2400" b="1" dirty="0">
                <a:latin typeface="Lucida Sans" panose="020B0602030504020204" pitchFamily="34" charset="0"/>
              </a:rPr>
              <a:t>the four leadership styles, and </a:t>
            </a:r>
          </a:p>
          <a:p>
            <a:pPr eaLnBrk="1" hangingPunct="1">
              <a:spcBef>
                <a:spcPct val="0"/>
              </a:spcBef>
              <a:buClrTx/>
              <a:buSzTx/>
              <a:buFontTx/>
              <a:buChar char="•"/>
            </a:pPr>
            <a:r>
              <a:rPr lang="en-US" altLang="en-US" sz="2400" b="1" dirty="0">
                <a:latin typeface="Lucida Sans" panose="020B0602030504020204" pitchFamily="34" charset="0"/>
              </a:rPr>
              <a:t>the four development levels of followers.</a:t>
            </a:r>
          </a:p>
        </p:txBody>
      </p:sp>
    </p:spTree>
    <p:extLst>
      <p:ext uri="{BB962C8B-B14F-4D97-AF65-F5344CB8AC3E}">
        <p14:creationId xmlns:p14="http://schemas.microsoft.com/office/powerpoint/2010/main" val="203518417"/>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4"/>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bwMode="auto">
          <a:xfrm>
            <a:off x="6822830" y="2351234"/>
            <a:ext cx="2321169" cy="3363765"/>
          </a:xfrm>
        </p:spPr>
      </p:pic>
      <p:sp>
        <p:nvSpPr>
          <p:cNvPr id="45060" name="Rectangle 5"/>
          <p:cNvSpPr>
            <a:spLocks noChangeArrowheads="1"/>
          </p:cNvSpPr>
          <p:nvPr/>
        </p:nvSpPr>
        <p:spPr bwMode="auto">
          <a:xfrm>
            <a:off x="848275" y="1523999"/>
            <a:ext cx="5410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eaLnBrk="1" hangingPunct="1">
              <a:lnSpc>
                <a:spcPct val="95000"/>
              </a:lnSpc>
              <a:buClrTx/>
              <a:buSzPct val="125000"/>
              <a:buFontTx/>
              <a:buNone/>
            </a:pPr>
            <a:r>
              <a:rPr lang="en-US" altLang="en-US" sz="3000" b="1" dirty="0" smtClean="0">
                <a:latin typeface="Lucida Sans" panose="020B0602030504020204" pitchFamily="34" charset="0"/>
              </a:rPr>
              <a:t>Situational </a:t>
            </a:r>
            <a:r>
              <a:rPr lang="en-US" altLang="en-US" sz="3000" b="1" dirty="0">
                <a:latin typeface="Lucida Sans" panose="020B0602030504020204" pitchFamily="34" charset="0"/>
              </a:rPr>
              <a:t>leadership is not something you do </a:t>
            </a:r>
            <a:r>
              <a:rPr lang="en-US" altLang="en-US" sz="3000" b="1" i="1" u="sng" dirty="0">
                <a:latin typeface="Lucida Sans" panose="020B0602030504020204" pitchFamily="34" charset="0"/>
              </a:rPr>
              <a:t>to</a:t>
            </a:r>
            <a:r>
              <a:rPr lang="en-US" altLang="en-US" sz="3000" b="1" dirty="0">
                <a:latin typeface="Lucida Sans" panose="020B0602030504020204" pitchFamily="34" charset="0"/>
              </a:rPr>
              <a:t> people…</a:t>
            </a:r>
          </a:p>
          <a:p>
            <a:pPr eaLnBrk="1" hangingPunct="1">
              <a:lnSpc>
                <a:spcPct val="95000"/>
              </a:lnSpc>
              <a:buClrTx/>
              <a:buSzPct val="125000"/>
              <a:buFontTx/>
              <a:buNone/>
            </a:pPr>
            <a:endParaRPr lang="en-US" altLang="en-US" sz="1200" b="1" dirty="0">
              <a:latin typeface="Lucida Sans" panose="020B0602030504020204" pitchFamily="34" charset="0"/>
            </a:endParaRPr>
          </a:p>
          <a:p>
            <a:pPr eaLnBrk="1" hangingPunct="1">
              <a:lnSpc>
                <a:spcPct val="95000"/>
              </a:lnSpc>
              <a:buClrTx/>
              <a:buSzPct val="125000"/>
              <a:buFontTx/>
              <a:buNone/>
            </a:pPr>
            <a:r>
              <a:rPr lang="en-US" altLang="en-US" sz="3000" b="1" dirty="0">
                <a:latin typeface="Lucida Sans" panose="020B0602030504020204" pitchFamily="34" charset="0"/>
              </a:rPr>
              <a:t>It’s something you do </a:t>
            </a:r>
            <a:r>
              <a:rPr lang="en-US" altLang="en-US" sz="3000" b="1" i="1" u="sng" dirty="0">
                <a:latin typeface="Lucida Sans" panose="020B0602030504020204" pitchFamily="34" charset="0"/>
              </a:rPr>
              <a:t>with</a:t>
            </a:r>
            <a:r>
              <a:rPr lang="en-US" altLang="en-US" sz="3000" b="1" dirty="0">
                <a:latin typeface="Lucida Sans" panose="020B0602030504020204" pitchFamily="34" charset="0"/>
              </a:rPr>
              <a:t> people.</a:t>
            </a:r>
          </a:p>
          <a:p>
            <a:pPr eaLnBrk="1" hangingPunct="1">
              <a:lnSpc>
                <a:spcPct val="95000"/>
              </a:lnSpc>
              <a:buClrTx/>
              <a:buSzPct val="125000"/>
              <a:buFontTx/>
              <a:buNone/>
            </a:pPr>
            <a:r>
              <a:rPr lang="en-US" altLang="en-US" sz="2400" b="1" dirty="0">
                <a:latin typeface="Lucida Sans" panose="020B0602030504020204" pitchFamily="34" charset="0"/>
              </a:rPr>
              <a:t>			- Ken Blanchard</a:t>
            </a:r>
          </a:p>
        </p:txBody>
      </p:sp>
    </p:spTree>
    <p:extLst>
      <p:ext uri="{BB962C8B-B14F-4D97-AF65-F5344CB8AC3E}">
        <p14:creationId xmlns:p14="http://schemas.microsoft.com/office/powerpoint/2010/main" val="369069386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4294967295"/>
          </p:nvPr>
        </p:nvSpPr>
        <p:spPr bwMode="auto">
          <a:xfrm>
            <a:off x="611512" y="1311171"/>
            <a:ext cx="8229600" cy="3570208"/>
          </a:xfrm>
        </p:spPr>
        <p:txBody>
          <a:bodyPr anchorCtr="0"/>
          <a:lstStyle/>
          <a:p>
            <a:pPr eaLnBrk="1" hangingPunct="1">
              <a:buFontTx/>
              <a:buNone/>
              <a:defRPr/>
            </a:pPr>
            <a:r>
              <a:rPr sz="4000" b="1" u="sng" kern="1200" dirty="0" smtClean="0">
                <a:solidFill>
                  <a:schemeClr val="accent1"/>
                </a:solidFill>
                <a:latin typeface="Lucida Sans" pitchFamily="34" charset="0"/>
                <a:ea typeface="+mj-ea"/>
                <a:cs typeface="+mj-cs"/>
              </a:rPr>
              <a:t>Communication:</a:t>
            </a:r>
          </a:p>
          <a:p>
            <a:pPr eaLnBrk="1" hangingPunct="1">
              <a:buFontTx/>
              <a:buNone/>
              <a:defRPr/>
            </a:pPr>
            <a:r>
              <a:rPr sz="4000" b="1" dirty="0" smtClean="0"/>
              <a:t>	</a:t>
            </a:r>
            <a:r>
              <a:rPr sz="3200" b="1" dirty="0" smtClean="0"/>
              <a:t>The ability to reach a mutual understanding with each individual regarding the leadership style which most effectively meets the needs  </a:t>
            </a:r>
          </a:p>
          <a:p>
            <a:pPr eaLnBrk="1" hangingPunct="1">
              <a:buFontTx/>
              <a:buNone/>
              <a:defRPr/>
            </a:pPr>
            <a:r>
              <a:rPr sz="3200" b="1" dirty="0" smtClean="0"/>
              <a:t>	</a:t>
            </a:r>
            <a:r>
              <a:rPr sz="3200" b="1" i="1" dirty="0" smtClean="0"/>
              <a:t>. . . of the specific situation!</a:t>
            </a:r>
            <a:endParaRPr sz="4000" b="1" dirty="0" smtClean="0"/>
          </a:p>
        </p:txBody>
      </p:sp>
    </p:spTree>
    <p:extLst>
      <p:ext uri="{BB962C8B-B14F-4D97-AF65-F5344CB8AC3E}">
        <p14:creationId xmlns:p14="http://schemas.microsoft.com/office/powerpoint/2010/main" val="355660186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bwMode="auto">
          <a:xfrm>
            <a:off x="878860" y="1614196"/>
            <a:ext cx="7761287" cy="2695575"/>
          </a:xfrm>
        </p:spPr>
        <p:txBody>
          <a:bodyPr anchor="t" anchorCtr="0"/>
          <a:lstStyle/>
          <a:p>
            <a:pPr eaLnBrk="1" hangingPunct="1"/>
            <a:r>
              <a:rPr lang="en-US" altLang="en-US" sz="4800" dirty="0" smtClean="0"/>
              <a:t>Reach Agreement On:</a:t>
            </a:r>
            <a:br>
              <a:rPr lang="en-US" altLang="en-US" sz="4800" dirty="0" smtClean="0"/>
            </a:br>
            <a:r>
              <a:rPr lang="en-US" altLang="en-US" dirty="0" smtClean="0"/>
              <a:t/>
            </a:r>
            <a:br>
              <a:rPr lang="en-US" altLang="en-US" dirty="0" smtClean="0"/>
            </a:br>
            <a:r>
              <a:rPr lang="en-US" altLang="en-US" dirty="0" smtClean="0"/>
              <a:t/>
            </a:r>
            <a:br>
              <a:rPr lang="en-US" altLang="en-US" dirty="0" smtClean="0"/>
            </a:br>
            <a:r>
              <a:rPr lang="en-US" altLang="en-US" dirty="0" smtClean="0"/>
              <a:t> </a:t>
            </a:r>
            <a:r>
              <a:rPr lang="en-US" altLang="en-US" dirty="0" smtClean="0">
                <a:solidFill>
                  <a:schemeClr val="bg2"/>
                </a:solidFill>
              </a:rPr>
              <a:t>The individual’s development level.</a:t>
            </a:r>
            <a:br>
              <a:rPr lang="en-US" altLang="en-US" dirty="0" smtClean="0">
                <a:solidFill>
                  <a:schemeClr val="bg2"/>
                </a:solidFill>
              </a:rPr>
            </a:br>
            <a:r>
              <a:rPr lang="en-US" altLang="en-US" dirty="0" smtClean="0">
                <a:solidFill>
                  <a:schemeClr val="bg2"/>
                </a:solidFill>
              </a:rPr>
              <a:t/>
            </a:r>
            <a:br>
              <a:rPr lang="en-US" altLang="en-US" dirty="0" smtClean="0">
                <a:solidFill>
                  <a:schemeClr val="bg2"/>
                </a:solidFill>
              </a:rPr>
            </a:br>
            <a:r>
              <a:rPr lang="en-US" altLang="en-US" dirty="0" smtClean="0">
                <a:solidFill>
                  <a:schemeClr val="bg2"/>
                </a:solidFill>
              </a:rPr>
              <a:t> The  appropriate leadership style.</a:t>
            </a:r>
          </a:p>
        </p:txBody>
      </p:sp>
    </p:spTree>
    <p:extLst>
      <p:ext uri="{BB962C8B-B14F-4D97-AF65-F5344CB8AC3E}">
        <p14:creationId xmlns:p14="http://schemas.microsoft.com/office/powerpoint/2010/main" val="3052967183"/>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bwMode="auto">
          <a:xfrm>
            <a:off x="503853" y="1089513"/>
            <a:ext cx="8229600" cy="646113"/>
          </a:xfrm>
        </p:spPr>
        <p:txBody>
          <a:bodyPr anchor="t" anchorCtr="0"/>
          <a:lstStyle/>
          <a:p>
            <a:pPr eaLnBrk="1" hangingPunct="1">
              <a:defRPr/>
            </a:pPr>
            <a:r>
              <a:rPr lang="en-US" sz="4000" u="sng" kern="1200" dirty="0" smtClean="0"/>
              <a:t>Identify Problem Areas</a:t>
            </a:r>
          </a:p>
        </p:txBody>
      </p:sp>
      <p:sp>
        <p:nvSpPr>
          <p:cNvPr id="49155" name="Rectangle 3"/>
          <p:cNvSpPr>
            <a:spLocks noGrp="1" noChangeArrowheads="1"/>
          </p:cNvSpPr>
          <p:nvPr>
            <p:ph type="body" idx="4294967295"/>
          </p:nvPr>
        </p:nvSpPr>
        <p:spPr bwMode="auto">
          <a:xfrm>
            <a:off x="761761" y="2098431"/>
            <a:ext cx="8229600" cy="4038600"/>
          </a:xfrm>
        </p:spPr>
        <p:txBody>
          <a:bodyPr anchorCtr="0"/>
          <a:lstStyle/>
          <a:p>
            <a:pPr marL="685800" indent="-685800">
              <a:lnSpc>
                <a:spcPct val="110000"/>
              </a:lnSpc>
              <a:spcBef>
                <a:spcPct val="0"/>
              </a:spcBef>
              <a:buSzTx/>
              <a:buFontTx/>
              <a:buNone/>
            </a:pPr>
            <a:r>
              <a:rPr altLang="en-US" sz="3200" b="1" dirty="0" smtClean="0">
                <a:solidFill>
                  <a:srgbClr val="0070C0"/>
                </a:solidFill>
              </a:rPr>
              <a:t>COMPETENCE PROBLEM?</a:t>
            </a:r>
          </a:p>
          <a:p>
            <a:pPr marL="685800" indent="-685800">
              <a:spcBef>
                <a:spcPct val="0"/>
              </a:spcBef>
              <a:buClrTx/>
              <a:buSzTx/>
              <a:buFont typeface="Arial" charset="0"/>
              <a:buChar char="•"/>
            </a:pPr>
            <a:r>
              <a:rPr altLang="en-US" sz="3200" b="1" i="1" dirty="0" smtClean="0"/>
              <a:t>Training, Re-Orientation, Observation, Feedback</a:t>
            </a:r>
          </a:p>
          <a:p>
            <a:pPr marL="685800" indent="-685800">
              <a:lnSpc>
                <a:spcPct val="110000"/>
              </a:lnSpc>
              <a:spcBef>
                <a:spcPct val="0"/>
              </a:spcBef>
              <a:buSzTx/>
              <a:buFont typeface="Arial" charset="0"/>
              <a:buChar char="•"/>
            </a:pPr>
            <a:endParaRPr altLang="en-US" sz="2000" b="1" dirty="0" smtClean="0"/>
          </a:p>
          <a:p>
            <a:pPr marL="685800" indent="-685800">
              <a:lnSpc>
                <a:spcPct val="110000"/>
              </a:lnSpc>
              <a:spcBef>
                <a:spcPct val="0"/>
              </a:spcBef>
              <a:buSzTx/>
              <a:buFontTx/>
              <a:buNone/>
            </a:pPr>
            <a:r>
              <a:rPr altLang="en-US" sz="3200" b="1" dirty="0" smtClean="0">
                <a:solidFill>
                  <a:srgbClr val="00B050"/>
                </a:solidFill>
              </a:rPr>
              <a:t>COMMITMENT PROBLEMS?</a:t>
            </a:r>
          </a:p>
          <a:p>
            <a:pPr marL="685800" indent="-685800">
              <a:spcBef>
                <a:spcPct val="0"/>
              </a:spcBef>
              <a:buClrTx/>
              <a:buSzTx/>
              <a:buFont typeface="Arial" charset="0"/>
              <a:buChar char="•"/>
            </a:pPr>
            <a:r>
              <a:rPr altLang="en-US" sz="3200" b="1" i="1" dirty="0" smtClean="0"/>
              <a:t>Positive Reinforcement, Supportive Listening, Better Rewards, More Serious Consequences</a:t>
            </a:r>
          </a:p>
        </p:txBody>
      </p:sp>
    </p:spTree>
    <p:extLst>
      <p:ext uri="{BB962C8B-B14F-4D97-AF65-F5344CB8AC3E}">
        <p14:creationId xmlns:p14="http://schemas.microsoft.com/office/powerpoint/2010/main" val="660578232"/>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4294967295"/>
          </p:nvPr>
        </p:nvSpPr>
        <p:spPr bwMode="auto">
          <a:xfrm>
            <a:off x="503850" y="2362200"/>
            <a:ext cx="8229600" cy="1570038"/>
          </a:xfrm>
        </p:spPr>
        <p:txBody>
          <a:bodyPr anchorCtr="0"/>
          <a:lstStyle/>
          <a:p>
            <a:pPr marL="517525" indent="-517525" eaLnBrk="1" hangingPunct="1">
              <a:spcBef>
                <a:spcPct val="0"/>
              </a:spcBef>
              <a:buSzTx/>
              <a:buFontTx/>
              <a:buNone/>
            </a:pPr>
            <a:r>
              <a:rPr altLang="en-US" sz="3200" b="1" dirty="0" smtClean="0"/>
              <a:t>CONFIDENCE PROBLEMS?</a:t>
            </a:r>
          </a:p>
          <a:p>
            <a:pPr marL="517525" indent="-517525">
              <a:spcBef>
                <a:spcPct val="0"/>
              </a:spcBef>
              <a:buSzTx/>
              <a:buFont typeface="Arial" charset="0"/>
              <a:buChar char="•"/>
            </a:pPr>
            <a:r>
              <a:rPr altLang="en-US" sz="3200" b="1" i="1" dirty="0" smtClean="0"/>
              <a:t>Reassurance and Support, Encouragement, Positive Feedback</a:t>
            </a:r>
          </a:p>
        </p:txBody>
      </p:sp>
    </p:spTree>
    <p:extLst>
      <p:ext uri="{BB962C8B-B14F-4D97-AF65-F5344CB8AC3E}">
        <p14:creationId xmlns:p14="http://schemas.microsoft.com/office/powerpoint/2010/main" val="1293637230"/>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4294967295"/>
          </p:nvPr>
        </p:nvSpPr>
        <p:spPr bwMode="auto">
          <a:xfrm>
            <a:off x="0" y="1143000"/>
            <a:ext cx="8229600" cy="5216525"/>
          </a:xfrm>
        </p:spPr>
        <p:txBody>
          <a:bodyPr anchorCtr="0"/>
          <a:lstStyle/>
          <a:p>
            <a:pPr marL="1660525" indent="-590550" eaLnBrk="1" hangingPunct="1">
              <a:lnSpc>
                <a:spcPct val="85000"/>
              </a:lnSpc>
              <a:buFont typeface="Wingdings" pitchFamily="2" charset="2"/>
              <a:buNone/>
            </a:pPr>
            <a:endParaRPr altLang="en-US" sz="4400" smtClean="0"/>
          </a:p>
          <a:p>
            <a:pPr marL="1660525" indent="-590550" algn="ctr" eaLnBrk="1" hangingPunct="1">
              <a:lnSpc>
                <a:spcPct val="75000"/>
              </a:lnSpc>
              <a:buFont typeface="Wingdings" pitchFamily="2" charset="2"/>
              <a:buNone/>
            </a:pPr>
            <a:endParaRPr altLang="en-US" smtClean="0"/>
          </a:p>
          <a:p>
            <a:pPr marL="1660525" indent="-590550" eaLnBrk="1" hangingPunct="1">
              <a:lnSpc>
                <a:spcPct val="75000"/>
              </a:lnSpc>
              <a:buFont typeface="Wingdings" pitchFamily="2" charset="2"/>
              <a:buChar char="ü"/>
            </a:pPr>
            <a:r>
              <a:rPr altLang="en-US" b="1" smtClean="0"/>
              <a:t>Define the task</a:t>
            </a:r>
          </a:p>
          <a:p>
            <a:pPr marL="1660525" indent="-590550" eaLnBrk="1" hangingPunct="1">
              <a:lnSpc>
                <a:spcPct val="75000"/>
              </a:lnSpc>
              <a:buFont typeface="Wingdings" pitchFamily="2" charset="2"/>
              <a:buChar char="ü"/>
            </a:pPr>
            <a:endParaRPr altLang="en-US" b="1" smtClean="0"/>
          </a:p>
          <a:p>
            <a:pPr marL="1660525" indent="-590550" eaLnBrk="1" hangingPunct="1">
              <a:lnSpc>
                <a:spcPct val="75000"/>
              </a:lnSpc>
              <a:buFont typeface="Wingdings" pitchFamily="2" charset="2"/>
              <a:buChar char="ü"/>
            </a:pPr>
            <a:r>
              <a:rPr altLang="en-US" b="1" smtClean="0"/>
              <a:t>Diagnose the development level</a:t>
            </a:r>
          </a:p>
          <a:p>
            <a:pPr marL="1660525" indent="-590550" eaLnBrk="1" hangingPunct="1">
              <a:lnSpc>
                <a:spcPct val="75000"/>
              </a:lnSpc>
              <a:buFont typeface="Wingdings" pitchFamily="2" charset="2"/>
              <a:buChar char="ü"/>
            </a:pPr>
            <a:endParaRPr altLang="en-US" b="1" smtClean="0"/>
          </a:p>
          <a:p>
            <a:pPr marL="1660525" indent="-590550" eaLnBrk="1" hangingPunct="1">
              <a:lnSpc>
                <a:spcPct val="75000"/>
              </a:lnSpc>
              <a:buFont typeface="Wingdings" pitchFamily="2" charset="2"/>
              <a:buChar char="ü"/>
            </a:pPr>
            <a:r>
              <a:rPr altLang="en-US" b="1" smtClean="0"/>
              <a:t>Match level with leadership style</a:t>
            </a:r>
          </a:p>
          <a:p>
            <a:pPr marL="1660525" indent="-590550" eaLnBrk="1" hangingPunct="1">
              <a:lnSpc>
                <a:spcPct val="75000"/>
              </a:lnSpc>
              <a:buFont typeface="Wingdings" pitchFamily="2" charset="2"/>
              <a:buChar char="ü"/>
            </a:pPr>
            <a:endParaRPr altLang="en-US" b="1" smtClean="0"/>
          </a:p>
          <a:p>
            <a:pPr marL="1660525" indent="-590550" eaLnBrk="1" hangingPunct="1">
              <a:lnSpc>
                <a:spcPct val="75000"/>
              </a:lnSpc>
              <a:buFont typeface="Wingdings" pitchFamily="2" charset="2"/>
              <a:buChar char="ü"/>
            </a:pPr>
            <a:r>
              <a:rPr altLang="en-US" b="1" smtClean="0"/>
              <a:t>Deliver selected style</a:t>
            </a:r>
          </a:p>
          <a:p>
            <a:pPr marL="1660525" indent="-590550" eaLnBrk="1" hangingPunct="1">
              <a:lnSpc>
                <a:spcPct val="75000"/>
              </a:lnSpc>
              <a:buFont typeface="Wingdings" pitchFamily="2" charset="2"/>
              <a:buNone/>
            </a:pPr>
            <a:endParaRPr altLang="en-US" b="1" smtClean="0"/>
          </a:p>
          <a:p>
            <a:pPr marL="1660525" indent="-590550" eaLnBrk="1" hangingPunct="1">
              <a:lnSpc>
                <a:spcPct val="75000"/>
              </a:lnSpc>
              <a:buFont typeface="Wingdings" pitchFamily="2" charset="2"/>
              <a:buChar char="ü"/>
            </a:pPr>
            <a:r>
              <a:rPr altLang="en-US" b="1" smtClean="0"/>
              <a:t>Evaluate effectiveness</a:t>
            </a:r>
          </a:p>
        </p:txBody>
      </p:sp>
      <p:sp>
        <p:nvSpPr>
          <p:cNvPr id="39939" name="Rectangle 5"/>
          <p:cNvSpPr>
            <a:spLocks noChangeArrowheads="1"/>
          </p:cNvSpPr>
          <p:nvPr/>
        </p:nvSpPr>
        <p:spPr bwMode="auto">
          <a:xfrm>
            <a:off x="990600" y="1258888"/>
            <a:ext cx="7751763" cy="708025"/>
          </a:xfrm>
          <a:prstGeom prst="rect">
            <a:avLst/>
          </a:prstGeom>
          <a:noFill/>
          <a:ln w="9525">
            <a:noFill/>
            <a:miter lim="800000"/>
            <a:headEnd/>
            <a:tailEnd/>
          </a:ln>
        </p:spPr>
        <p:txBody>
          <a:bodyPr wrap="none">
            <a:spAutoFit/>
          </a:bodyPr>
          <a:lstStyle/>
          <a:p>
            <a:pPr>
              <a:defRPr/>
            </a:pPr>
            <a:r>
              <a:rPr lang="en-US" sz="4000" b="1" u="sng" dirty="0">
                <a:solidFill>
                  <a:schemeClr val="bg2">
                    <a:lumMod val="75000"/>
                    <a:lumOff val="25000"/>
                  </a:schemeClr>
                </a:solidFill>
                <a:latin typeface="Lucida Sans" pitchFamily="34" charset="0"/>
                <a:ea typeface="+mj-ea"/>
                <a:cs typeface="+mj-cs"/>
              </a:rPr>
              <a:t>Using Situational Leadership</a:t>
            </a:r>
          </a:p>
        </p:txBody>
      </p:sp>
    </p:spTree>
    <p:extLst>
      <p:ext uri="{BB962C8B-B14F-4D97-AF65-F5344CB8AC3E}">
        <p14:creationId xmlns:p14="http://schemas.microsoft.com/office/powerpoint/2010/main" val="2355970733"/>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4294967295"/>
          </p:nvPr>
        </p:nvSpPr>
        <p:spPr bwMode="auto">
          <a:xfrm>
            <a:off x="503853" y="1536441"/>
            <a:ext cx="8229600" cy="3740150"/>
          </a:xfrm>
        </p:spPr>
        <p:txBody>
          <a:bodyPr anchorCtr="0"/>
          <a:lstStyle/>
          <a:p>
            <a:pPr marL="746125" indent="-746125" algn="ctr" eaLnBrk="1" hangingPunct="1">
              <a:lnSpc>
                <a:spcPct val="85000"/>
              </a:lnSpc>
              <a:buFontTx/>
              <a:buNone/>
              <a:defRPr/>
            </a:pPr>
            <a:r>
              <a:rPr sz="4000" b="1" u="sng" kern="1200" dirty="0" smtClean="0">
                <a:solidFill>
                  <a:schemeClr val="accent1"/>
                </a:solidFill>
                <a:latin typeface="Lucida Sans" pitchFamily="34" charset="0"/>
                <a:ea typeface="+mj-ea"/>
                <a:cs typeface="+mj-cs"/>
              </a:rPr>
              <a:t>Summary</a:t>
            </a:r>
          </a:p>
          <a:p>
            <a:pPr marL="746125" indent="-746125" algn="ctr" eaLnBrk="1" hangingPunct="1">
              <a:lnSpc>
                <a:spcPct val="85000"/>
              </a:lnSpc>
              <a:buFontTx/>
              <a:buNone/>
              <a:defRPr/>
            </a:pPr>
            <a:endParaRPr dirty="0" smtClean="0"/>
          </a:p>
          <a:p>
            <a:pPr marL="746125" indent="-746125" eaLnBrk="1" hangingPunct="1">
              <a:lnSpc>
                <a:spcPct val="85000"/>
              </a:lnSpc>
              <a:defRPr/>
            </a:pPr>
            <a:r>
              <a:rPr b="1" dirty="0" smtClean="0"/>
              <a:t>Leadership:  an influence relationship</a:t>
            </a:r>
          </a:p>
          <a:p>
            <a:pPr marL="746125" indent="-746125" eaLnBrk="1" hangingPunct="1">
              <a:lnSpc>
                <a:spcPct val="85000"/>
              </a:lnSpc>
              <a:buFontTx/>
              <a:buNone/>
              <a:defRPr/>
            </a:pPr>
            <a:endParaRPr b="1" dirty="0" smtClean="0"/>
          </a:p>
          <a:p>
            <a:pPr marL="746125" indent="-746125" eaLnBrk="1" hangingPunct="1">
              <a:lnSpc>
                <a:spcPct val="85000"/>
              </a:lnSpc>
              <a:defRPr/>
            </a:pPr>
            <a:r>
              <a:rPr b="1" dirty="0" smtClean="0"/>
              <a:t>Successful organizations have dynamic and effective leaders who respond to the needs of … </a:t>
            </a:r>
            <a:r>
              <a:rPr b="1" i="1" dirty="0" smtClean="0"/>
              <a:t>the specific situation</a:t>
            </a:r>
            <a:r>
              <a:rPr sz="2400" b="1" i="1" dirty="0" smtClean="0"/>
              <a:t>.</a:t>
            </a:r>
          </a:p>
          <a:p>
            <a:pPr marL="746125" indent="-746125" eaLnBrk="1" hangingPunct="1">
              <a:lnSpc>
                <a:spcPct val="85000"/>
              </a:lnSpc>
              <a:buFontTx/>
              <a:buNone/>
              <a:defRPr/>
            </a:pPr>
            <a:endParaRPr sz="2400" i="1" dirty="0" smtClean="0"/>
          </a:p>
        </p:txBody>
      </p:sp>
    </p:spTree>
    <p:extLst>
      <p:ext uri="{BB962C8B-B14F-4D97-AF65-F5344CB8AC3E}">
        <p14:creationId xmlns:p14="http://schemas.microsoft.com/office/powerpoint/2010/main" val="1123591948"/>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533400" y="996461"/>
            <a:ext cx="3135313" cy="708025"/>
          </a:xfrm>
          <a:prstGeom prst="rect">
            <a:avLst/>
          </a:prstGeom>
          <a:noFill/>
          <a:ln w="9525">
            <a:noFill/>
            <a:miter lim="800000"/>
            <a:headEnd/>
            <a:tailEnd/>
          </a:ln>
        </p:spPr>
        <p:txBody>
          <a:bodyPr wrap="none">
            <a:spAutoFit/>
          </a:bodyPr>
          <a:lstStyle/>
          <a:p>
            <a:pPr eaLnBrk="0" hangingPunct="0">
              <a:defRPr/>
            </a:pPr>
            <a:r>
              <a:rPr lang="en-US" sz="4000" b="1" i="1" u="sng" dirty="0">
                <a:solidFill>
                  <a:schemeClr val="accent1"/>
                </a:solidFill>
                <a:latin typeface="Lucida Sans" pitchFamily="34" charset="0"/>
                <a:ea typeface="+mj-ea"/>
                <a:cs typeface="+mj-cs"/>
              </a:rPr>
              <a:t>Remember</a:t>
            </a:r>
            <a:r>
              <a:rPr lang="en-US" sz="4000" b="1" i="1" dirty="0">
                <a:solidFill>
                  <a:schemeClr val="accent1"/>
                </a:solidFill>
                <a:latin typeface="Lucida Sans" pitchFamily="34" charset="0"/>
                <a:ea typeface="+mj-ea"/>
                <a:cs typeface="+mj-cs"/>
              </a:rPr>
              <a:t>:</a:t>
            </a:r>
          </a:p>
        </p:txBody>
      </p:sp>
      <p:sp>
        <p:nvSpPr>
          <p:cNvPr id="53251" name="Text Box 3"/>
          <p:cNvSpPr txBox="1">
            <a:spLocks noChangeArrowheads="1"/>
          </p:cNvSpPr>
          <p:nvPr/>
        </p:nvSpPr>
        <p:spPr bwMode="auto">
          <a:xfrm>
            <a:off x="533400" y="2012464"/>
            <a:ext cx="5334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a:spcBef>
                <a:spcPct val="0"/>
              </a:spcBef>
              <a:buClrTx/>
              <a:buSzTx/>
              <a:buFontTx/>
              <a:buNone/>
            </a:pPr>
            <a:r>
              <a:rPr lang="en-US" altLang="en-US" sz="3200" b="1" i="1" dirty="0">
                <a:latin typeface="Lucida Sans" panose="020B0602030504020204" pitchFamily="34" charset="0"/>
              </a:rPr>
              <a:t>Everyone has peak performance potential.</a:t>
            </a:r>
          </a:p>
          <a:p>
            <a:pPr>
              <a:spcBef>
                <a:spcPct val="0"/>
              </a:spcBef>
              <a:buClrTx/>
              <a:buSzTx/>
              <a:buFontTx/>
              <a:buNone/>
            </a:pPr>
            <a:endParaRPr lang="en-US" altLang="en-US" sz="1200" b="1" i="1" dirty="0">
              <a:latin typeface="Lucida Sans" panose="020B0602030504020204" pitchFamily="34" charset="0"/>
            </a:endParaRPr>
          </a:p>
          <a:p>
            <a:pPr>
              <a:spcBef>
                <a:spcPct val="0"/>
              </a:spcBef>
              <a:buClrTx/>
              <a:buSzTx/>
              <a:buFontTx/>
              <a:buNone/>
            </a:pPr>
            <a:r>
              <a:rPr lang="en-US" altLang="en-US" sz="3200" b="1" i="1" dirty="0">
                <a:latin typeface="Lucida Sans" panose="020B0602030504020204" pitchFamily="34" charset="0"/>
              </a:rPr>
              <a:t>You just need to know where they're coming from and meet them there.</a:t>
            </a:r>
          </a:p>
        </p:txBody>
      </p:sp>
      <p:pic>
        <p:nvPicPr>
          <p:cNvPr id="532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7278" y="1922584"/>
            <a:ext cx="2337147" cy="341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Text Box 5"/>
          <p:cNvSpPr txBox="1">
            <a:spLocks noChangeArrowheads="1"/>
          </p:cNvSpPr>
          <p:nvPr/>
        </p:nvSpPr>
        <p:spPr bwMode="auto">
          <a:xfrm>
            <a:off x="6154006" y="5421406"/>
            <a:ext cx="27797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algn="ctr">
              <a:spcBef>
                <a:spcPct val="0"/>
              </a:spcBef>
              <a:buClrTx/>
              <a:buSzTx/>
              <a:buFontTx/>
              <a:buNone/>
            </a:pPr>
            <a:r>
              <a:rPr lang="en-US" altLang="en-US" sz="2000" dirty="0" smtClean="0">
                <a:latin typeface="Lucida Sans" panose="020B0602030504020204" pitchFamily="34" charset="0"/>
              </a:rPr>
              <a:t>Ken </a:t>
            </a:r>
            <a:r>
              <a:rPr lang="en-US" altLang="en-US" sz="2000" dirty="0">
                <a:latin typeface="Lucida Sans" panose="020B0602030504020204" pitchFamily="34" charset="0"/>
              </a:rPr>
              <a:t>Blanchard</a:t>
            </a:r>
          </a:p>
        </p:txBody>
      </p:sp>
    </p:spTree>
    <p:extLst>
      <p:ext uri="{BB962C8B-B14F-4D97-AF65-F5344CB8AC3E}">
        <p14:creationId xmlns:p14="http://schemas.microsoft.com/office/powerpoint/2010/main" val="9013388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143000" y="2362200"/>
            <a:ext cx="6735763"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algn="ctr" eaLnBrk="1" hangingPunct="1">
              <a:lnSpc>
                <a:spcPct val="90000"/>
              </a:lnSpc>
              <a:spcBef>
                <a:spcPct val="0"/>
              </a:spcBef>
              <a:buClrTx/>
              <a:buSzTx/>
              <a:buFontTx/>
              <a:buNone/>
            </a:pPr>
            <a:r>
              <a:rPr lang="en-US" altLang="en-US" sz="4800" b="1" dirty="0">
                <a:latin typeface="Lucida Sans" panose="020B0602030504020204" pitchFamily="34" charset="0"/>
              </a:rPr>
              <a:t>What is leadership?</a:t>
            </a:r>
          </a:p>
        </p:txBody>
      </p:sp>
    </p:spTree>
    <p:extLst>
      <p:ext uri="{BB962C8B-B14F-4D97-AF65-F5344CB8AC3E}">
        <p14:creationId xmlns:p14="http://schemas.microsoft.com/office/powerpoint/2010/main" val="271325984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1553309" y="1333001"/>
            <a:ext cx="6688016" cy="396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algn="ctr" eaLnBrk="1" hangingPunct="1">
              <a:lnSpc>
                <a:spcPct val="90000"/>
              </a:lnSpc>
              <a:spcBef>
                <a:spcPct val="0"/>
              </a:spcBef>
              <a:buClrTx/>
              <a:buSzTx/>
              <a:buFontTx/>
              <a:buNone/>
            </a:pPr>
            <a:r>
              <a:rPr lang="en-US" altLang="en-US" sz="4000" b="1" dirty="0">
                <a:latin typeface="Lucida Sans" panose="020B0602030504020204" pitchFamily="34" charset="0"/>
              </a:rPr>
              <a:t>Leadership is an influence relationship among leaders and collaborators who intend real changes that reflect their mutual purposes.</a:t>
            </a:r>
          </a:p>
        </p:txBody>
      </p:sp>
    </p:spTree>
    <p:extLst>
      <p:ext uri="{BB962C8B-B14F-4D97-AF65-F5344CB8AC3E}">
        <p14:creationId xmlns:p14="http://schemas.microsoft.com/office/powerpoint/2010/main" val="122896913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4294967295"/>
          </p:nvPr>
        </p:nvSpPr>
        <p:spPr bwMode="auto">
          <a:xfrm>
            <a:off x="726831" y="1236784"/>
            <a:ext cx="8077200" cy="4599721"/>
          </a:xfrm>
        </p:spPr>
        <p:txBody>
          <a:bodyPr anchorCtr="0"/>
          <a:lstStyle/>
          <a:p>
            <a:pPr marL="738188" lvl="1" indent="0" eaLnBrk="1" hangingPunct="1">
              <a:buNone/>
            </a:pPr>
            <a:endParaRPr altLang="en-US" b="1" dirty="0" smtClean="0"/>
          </a:p>
          <a:p>
            <a:pPr marL="738188" lvl="1" indent="0" eaLnBrk="1" hangingPunct="1">
              <a:buNone/>
            </a:pPr>
            <a:r>
              <a:rPr altLang="en-US" sz="3200" b="1" dirty="0" smtClean="0"/>
              <a:t>Your supervisory style IS a leadership style: </a:t>
            </a:r>
            <a:endParaRPr altLang="en-US" sz="2800" b="1" dirty="0"/>
          </a:p>
          <a:p>
            <a:pPr marL="0" indent="0" eaLnBrk="1" hangingPunct="1">
              <a:buNone/>
            </a:pPr>
            <a:endParaRPr altLang="en-US" sz="3200" b="1" dirty="0" smtClean="0"/>
          </a:p>
          <a:p>
            <a:pPr marL="738188" lvl="1" indent="0" eaLnBrk="1" hangingPunct="1">
              <a:buNone/>
            </a:pPr>
            <a:r>
              <a:rPr altLang="en-US" sz="3200" b="1" dirty="0" smtClean="0"/>
              <a:t>Types of leadership styles?</a:t>
            </a:r>
          </a:p>
          <a:p>
            <a:pPr marL="1316038" lvl="1" indent="-577850" eaLnBrk="1" hangingPunct="1"/>
            <a:endParaRPr altLang="en-US" sz="3200" dirty="0" smtClean="0"/>
          </a:p>
          <a:p>
            <a:pPr marL="2249488" lvl="4" eaLnBrk="1" hangingPunct="1">
              <a:buFontTx/>
              <a:buNone/>
            </a:pPr>
            <a:endParaRPr altLang="en-US" sz="3200" dirty="0" smtClean="0"/>
          </a:p>
          <a:p>
            <a:pPr marL="2249488" lvl="4" eaLnBrk="1" hangingPunct="1">
              <a:buFontTx/>
              <a:buNone/>
            </a:pPr>
            <a:endParaRPr altLang="en-US" sz="3200" dirty="0" smtClean="0"/>
          </a:p>
          <a:p>
            <a:pPr marL="1316038" lvl="1" indent="-577850" eaLnBrk="1" hangingPunct="1"/>
            <a:endParaRPr altLang="en-US" sz="3200" dirty="0" smtClean="0"/>
          </a:p>
        </p:txBody>
      </p:sp>
    </p:spTree>
    <p:extLst>
      <p:ext uri="{BB962C8B-B14F-4D97-AF65-F5344CB8AC3E}">
        <p14:creationId xmlns:p14="http://schemas.microsoft.com/office/powerpoint/2010/main" val="286977070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143000" y="2362200"/>
            <a:ext cx="6735763"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5000"/>
              </a:spcBef>
              <a:buClr>
                <a:srgbClr val="C60C30"/>
              </a:buClr>
              <a:buSzPct val="100000"/>
              <a:buFont typeface="Arial" charset="0"/>
              <a:buChar char="•"/>
              <a:defRPr sz="2600">
                <a:solidFill>
                  <a:schemeClr val="bg2"/>
                </a:solidFill>
                <a:latin typeface="Stone Sans" pitchFamily="34" charset="0"/>
              </a:defRPr>
            </a:lvl1pPr>
            <a:lvl2pPr marL="742950" indent="-285750" eaLnBrk="0" hangingPunct="0">
              <a:lnSpc>
                <a:spcPct val="95000"/>
              </a:lnSpc>
              <a:spcBef>
                <a:spcPct val="10000"/>
              </a:spcBef>
              <a:buClr>
                <a:srgbClr val="C60C30"/>
              </a:buClr>
              <a:buSzPct val="100000"/>
              <a:buFont typeface="Arial" charset="0"/>
              <a:buChar char="•"/>
              <a:defRPr sz="2400">
                <a:solidFill>
                  <a:schemeClr val="bg2"/>
                </a:solidFill>
                <a:latin typeface="Stone Sans" pitchFamily="34" charset="0"/>
              </a:defRPr>
            </a:lvl2pPr>
            <a:lvl3pPr marL="1143000" indent="-228600" eaLnBrk="0" hangingPunct="0">
              <a:lnSpc>
                <a:spcPct val="95000"/>
              </a:lnSpc>
              <a:spcBef>
                <a:spcPct val="10000"/>
              </a:spcBef>
              <a:buClr>
                <a:srgbClr val="C60C30"/>
              </a:buClr>
              <a:buSzPct val="100000"/>
              <a:buFont typeface="Arial" charset="0"/>
              <a:buChar char="•"/>
              <a:defRPr sz="2200">
                <a:solidFill>
                  <a:schemeClr val="bg2"/>
                </a:solidFill>
                <a:latin typeface="Stone Sans" pitchFamily="34" charset="0"/>
              </a:defRPr>
            </a:lvl3pPr>
            <a:lvl4pPr marL="16002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4pPr>
            <a:lvl5pPr marL="2057400" indent="-228600" eaLnBrk="0" hangingPunct="0">
              <a:lnSpc>
                <a:spcPct val="95000"/>
              </a:lnSpc>
              <a:spcBef>
                <a:spcPct val="10000"/>
              </a:spcBef>
              <a:buClr>
                <a:srgbClr val="C60C30"/>
              </a:buClr>
              <a:buSzPct val="100000"/>
              <a:buFont typeface="Arial" charset="0"/>
              <a:buChar char="•"/>
              <a:defRPr sz="2000">
                <a:solidFill>
                  <a:schemeClr val="bg2"/>
                </a:solidFill>
                <a:latin typeface="Stone Sans" pitchFamily="34" charset="0"/>
              </a:defRPr>
            </a:lvl5pPr>
            <a:lvl6pPr marL="25146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6pPr>
            <a:lvl7pPr marL="29718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7pPr>
            <a:lvl8pPr marL="34290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8pPr>
            <a:lvl9pPr marL="3886200" indent="-228600" eaLnBrk="0" fontAlgn="base" hangingPunct="0">
              <a:lnSpc>
                <a:spcPct val="95000"/>
              </a:lnSpc>
              <a:spcBef>
                <a:spcPct val="10000"/>
              </a:spcBef>
              <a:spcAft>
                <a:spcPct val="0"/>
              </a:spcAft>
              <a:buClr>
                <a:srgbClr val="C60C30"/>
              </a:buClr>
              <a:buSzPct val="100000"/>
              <a:buFont typeface="Arial" charset="0"/>
              <a:buChar char="•"/>
              <a:defRPr sz="2000">
                <a:solidFill>
                  <a:schemeClr val="bg2"/>
                </a:solidFill>
                <a:latin typeface="Stone Sans" pitchFamily="34" charset="0"/>
              </a:defRPr>
            </a:lvl9pPr>
          </a:lstStyle>
          <a:p>
            <a:pPr algn="ctr" eaLnBrk="1" hangingPunct="1">
              <a:lnSpc>
                <a:spcPct val="90000"/>
              </a:lnSpc>
              <a:spcBef>
                <a:spcPct val="0"/>
              </a:spcBef>
              <a:buClrTx/>
              <a:buSzTx/>
              <a:buFontTx/>
              <a:buNone/>
            </a:pPr>
            <a:r>
              <a:rPr lang="en-US" altLang="en-US" sz="4000" b="1">
                <a:latin typeface="Arial" charset="0"/>
              </a:rPr>
              <a:t>Characteristics of leadership?</a:t>
            </a:r>
          </a:p>
        </p:txBody>
      </p:sp>
    </p:spTree>
    <p:extLst>
      <p:ext uri="{BB962C8B-B14F-4D97-AF65-F5344CB8AC3E}">
        <p14:creationId xmlns:p14="http://schemas.microsoft.com/office/powerpoint/2010/main" val="343294946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bwMode="auto">
          <a:xfrm>
            <a:off x="724395" y="1325129"/>
            <a:ext cx="7772400" cy="4462463"/>
          </a:xfrm>
        </p:spPr>
        <p:txBody>
          <a:bodyPr anchorCtr="0"/>
          <a:lstStyle/>
          <a:p>
            <a:pPr marL="517525" indent="-517525" algn="ctr" eaLnBrk="1" hangingPunct="1">
              <a:buFontTx/>
              <a:buNone/>
              <a:defRPr/>
            </a:pPr>
            <a:r>
              <a:rPr sz="3600" b="1" dirty="0" smtClean="0">
                <a:solidFill>
                  <a:schemeClr val="accent1"/>
                </a:solidFill>
                <a:latin typeface="Lucida Sans" pitchFamily="34" charset="0"/>
                <a:ea typeface="+mj-ea"/>
                <a:cs typeface="+mj-cs"/>
              </a:rPr>
              <a:t>Understanding Leadership</a:t>
            </a:r>
          </a:p>
          <a:p>
            <a:pPr marL="517525" indent="-517525" algn="ctr" eaLnBrk="1" hangingPunct="1">
              <a:buFontTx/>
              <a:buNone/>
              <a:defRPr/>
            </a:pPr>
            <a:endParaRPr sz="1600" b="1" dirty="0" smtClean="0"/>
          </a:p>
          <a:p>
            <a:pPr marL="517525" indent="-517525" algn="ctr" eaLnBrk="1" hangingPunct="1">
              <a:buFontTx/>
              <a:buNone/>
              <a:defRPr/>
            </a:pPr>
            <a:r>
              <a:rPr sz="3200" b="1" dirty="0" smtClean="0"/>
              <a:t>The term “leader” appears in text</a:t>
            </a:r>
            <a:br>
              <a:rPr sz="3200" b="1" dirty="0" smtClean="0"/>
            </a:br>
            <a:r>
              <a:rPr sz="3200" b="1" dirty="0" smtClean="0"/>
              <a:t>as early as the 1300s. </a:t>
            </a:r>
          </a:p>
          <a:p>
            <a:pPr marL="517525" indent="-517525" algn="ctr" eaLnBrk="1" hangingPunct="1">
              <a:buFontTx/>
              <a:buNone/>
              <a:defRPr/>
            </a:pPr>
            <a:r>
              <a:rPr sz="3200" b="1" dirty="0" smtClean="0"/>
              <a:t>The term “leadership” first appears</a:t>
            </a:r>
            <a:br>
              <a:rPr sz="3200" b="1" dirty="0" smtClean="0"/>
            </a:br>
            <a:r>
              <a:rPr sz="3200" b="1" dirty="0" smtClean="0"/>
              <a:t>in the 1800s.</a:t>
            </a:r>
          </a:p>
          <a:p>
            <a:pPr marL="517525" indent="-517525" algn="ctr" eaLnBrk="1" hangingPunct="1">
              <a:buFontTx/>
              <a:buNone/>
              <a:defRPr/>
            </a:pPr>
            <a:r>
              <a:rPr sz="3200" b="1" dirty="0" smtClean="0"/>
              <a:t>There are currently several hundred theories defining leadership.</a:t>
            </a:r>
          </a:p>
        </p:txBody>
      </p:sp>
    </p:spTree>
    <p:extLst>
      <p:ext uri="{BB962C8B-B14F-4D97-AF65-F5344CB8AC3E}">
        <p14:creationId xmlns:p14="http://schemas.microsoft.com/office/powerpoint/2010/main" val="186951973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bwMode="auto">
          <a:xfrm>
            <a:off x="849086" y="1437759"/>
            <a:ext cx="7772400" cy="4108817"/>
          </a:xfrm>
        </p:spPr>
        <p:txBody>
          <a:bodyPr anchorCtr="0"/>
          <a:lstStyle/>
          <a:p>
            <a:pPr algn="ctr" eaLnBrk="1" hangingPunct="1">
              <a:buFontTx/>
              <a:buNone/>
            </a:pPr>
            <a:r>
              <a:rPr altLang="en-US" sz="3600" b="1" dirty="0" smtClean="0"/>
              <a:t>Most leadership, and specifically supervisory styles, focus on either the </a:t>
            </a:r>
            <a:r>
              <a:rPr altLang="en-US" sz="3600" b="1" u="sng" dirty="0" smtClean="0"/>
              <a:t>task</a:t>
            </a:r>
            <a:r>
              <a:rPr altLang="en-US" sz="3600" b="1" dirty="0" smtClean="0"/>
              <a:t> or </a:t>
            </a:r>
            <a:r>
              <a:rPr altLang="en-US" sz="3600" b="1" u="sng" dirty="0" smtClean="0"/>
              <a:t>people</a:t>
            </a:r>
            <a:r>
              <a:rPr altLang="en-US" sz="3600" b="1" dirty="0" smtClean="0"/>
              <a:t>.</a:t>
            </a:r>
          </a:p>
          <a:p>
            <a:pPr algn="ctr" eaLnBrk="1" hangingPunct="1">
              <a:buFontTx/>
              <a:buNone/>
            </a:pPr>
            <a:r>
              <a:rPr altLang="en-US" sz="3600" b="1" dirty="0" smtClean="0"/>
              <a:t>This either/or style, however, rarely works with all individuals in all </a:t>
            </a:r>
            <a:r>
              <a:rPr altLang="en-US" sz="3600" b="1" u="sng" dirty="0" smtClean="0"/>
              <a:t>situations</a:t>
            </a:r>
            <a:r>
              <a:rPr altLang="en-US" sz="3600" b="1" dirty="0" smtClean="0"/>
              <a:t>.</a:t>
            </a:r>
          </a:p>
        </p:txBody>
      </p:sp>
    </p:spTree>
    <p:custDataLst>
      <p:tags r:id="rId1"/>
    </p:custDataLst>
    <p:extLst>
      <p:ext uri="{BB962C8B-B14F-4D97-AF65-F5344CB8AC3E}">
        <p14:creationId xmlns:p14="http://schemas.microsoft.com/office/powerpoint/2010/main" val="1873622590"/>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4364</TotalTime>
  <Words>1371</Words>
  <Application>Microsoft Office PowerPoint</Application>
  <PresentationFormat>On-screen Show (4:3)</PresentationFormat>
  <Paragraphs>261</Paragraphs>
  <Slides>37</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37</vt:i4>
      </vt:variant>
    </vt:vector>
  </HeadingPairs>
  <TitlesOfParts>
    <vt:vector size="46" baseType="lpstr">
      <vt:lpstr>Arial</vt:lpstr>
      <vt:lpstr>Lucida Sans</vt:lpstr>
      <vt:lpstr>Stone Sans</vt:lpstr>
      <vt:lpstr>StoneSans</vt:lpstr>
      <vt:lpstr>Times New Roman</vt:lpstr>
      <vt:lpstr>Wingdings</vt:lpstr>
      <vt:lpstr>Default Design</vt:lpstr>
      <vt:lpstr>3_Default Design</vt:lpstr>
      <vt:lpstr>1_Default Design</vt:lpstr>
      <vt:lpstr>PowerPoint Presentation</vt:lpstr>
      <vt:lpstr>Session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Leadership Styles:  Directing – referred to as Style 1  (S – 1)  Coaching - referred to as Style 2  (S – 2)  Supporting - referred to as Style 3 (S – 3)  Delegating - referred to as Style 4 (S – 4) </vt:lpstr>
      <vt:lpstr>PowerPoint Presentation</vt:lpstr>
      <vt:lpstr>Directing (S-1)   For individuals who:</vt:lpstr>
      <vt:lpstr>Coaching (S-2)   For individuals who:</vt:lpstr>
      <vt:lpstr>Supporting (S-3)   For individuals who:</vt:lpstr>
      <vt:lpstr>Delegating (S-4)   For individuals who:</vt:lpstr>
      <vt:lpstr>PowerPoint Presentation</vt:lpstr>
      <vt:lpstr>PowerPoint Presentation</vt:lpstr>
      <vt:lpstr>Reach Agreement On:    The individual’s development level.   The  appropriate leadership style.</vt:lpstr>
      <vt:lpstr>Identify Problem Areas</vt:lpstr>
      <vt:lpstr>PowerPoint Presentation</vt:lpstr>
      <vt:lpstr>PowerPoint Presentation</vt:lpstr>
      <vt:lpstr>PowerPoint Presentation</vt:lpstr>
      <vt:lpstr>PowerPoint Presentation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Read, Donald Eugene</cp:lastModifiedBy>
  <cp:revision>367</cp:revision>
  <cp:lastPrinted>2021-04-28T15:18:15Z</cp:lastPrinted>
  <dcterms:created xsi:type="dcterms:W3CDTF">2001-10-04T20:08:10Z</dcterms:created>
  <dcterms:modified xsi:type="dcterms:W3CDTF">2021-04-28T15:18:31Z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EBE7939B-56BC-480B-83F0-C11D0E3AD7B4</vt:lpwstr>
  </property>
  <property fmtid="{D5CDD505-2E9C-101B-9397-08002B2CF9AE}" pid="3" name="ArticulatePath">
    <vt:lpwstr>Supervisor as Leader - PowerPoint Presentation</vt:lpwstr>
  </property>
</Properties>
</file>